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5" r:id="rId3"/>
    <p:sldId id="257" r:id="rId4"/>
    <p:sldId id="258" r:id="rId5"/>
    <p:sldId id="259" r:id="rId6"/>
    <p:sldId id="260" r:id="rId7"/>
    <p:sldId id="261" r:id="rId8"/>
    <p:sldId id="262" r:id="rId9"/>
    <p:sldId id="263" r:id="rId10"/>
    <p:sldId id="264" r:id="rId11"/>
    <p:sldId id="274" r:id="rId12"/>
    <p:sldId id="265" r:id="rId13"/>
    <p:sldId id="266" r:id="rId14"/>
    <p:sldId id="267" r:id="rId15"/>
    <p:sldId id="268" r:id="rId16"/>
    <p:sldId id="269" r:id="rId17"/>
    <p:sldId id="27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1" d="100"/>
          <a:sy n="81" d="100"/>
        </p:scale>
        <p:origin x="15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35835-4007-4B00-BDA5-0F5B55EA8A7C}" type="datetimeFigureOut">
              <a:rPr lang="en-US" smtClean="0"/>
              <a:t>12/29/2023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F907E-F6B8-4F47-9267-B025339B4719}"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D3F907E-F6B8-4F47-9267-B025339B4719}" type="slidenum">
              <a:rPr lang="en-IN" smtClean="0"/>
              <a:t>18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ECD9969-F3BC-425C-98C3-05E2735F6349}" type="datetimeFigureOut">
              <a:rPr lang="en-US" smtClean="0"/>
              <a:t>12/29/2023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ECD9969-F3BC-425C-98C3-05E2735F6349}" type="datetimeFigureOut">
              <a:rPr lang="en-US" smtClean="0"/>
              <a:t>12/29/2023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ECD9969-F3BC-425C-98C3-05E2735F6349}" type="datetimeFigureOut">
              <a:rPr lang="en-US" smtClean="0"/>
              <a:t>12/29/2023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ECD9969-F3BC-425C-98C3-05E2735F6349}" type="datetimeFigureOut">
              <a:rPr lang="en-US" smtClean="0"/>
              <a:t>12/29/2023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CD9969-F3BC-425C-98C3-05E2735F6349}" type="datetimeFigureOut">
              <a:rPr lang="en-US" smtClean="0"/>
              <a:t>12/29/2023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ECD9969-F3BC-425C-98C3-05E2735F6349}" type="datetimeFigureOut">
              <a:rPr lang="en-US" smtClean="0"/>
              <a:t>12/29/2023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ECD9969-F3BC-425C-98C3-05E2735F6349}" type="datetimeFigureOut">
              <a:rPr lang="en-US" smtClean="0"/>
              <a:t>12/29/2023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ECD9969-F3BC-425C-98C3-05E2735F6349}" type="datetimeFigureOut">
              <a:rPr lang="en-US" smtClean="0"/>
              <a:t>12/29/2023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D9969-F3BC-425C-98C3-05E2735F6349}" type="datetimeFigureOut">
              <a:rPr lang="en-US" smtClean="0"/>
              <a:t>12/29/2023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D9969-F3BC-425C-98C3-05E2735F6349}" type="datetimeFigureOut">
              <a:rPr lang="en-US" smtClean="0"/>
              <a:t>12/29/2023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D9969-F3BC-425C-98C3-05E2735F6349}" type="datetimeFigureOut">
              <a:rPr lang="en-US" smtClean="0"/>
              <a:t>12/29/2023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95974C-E812-4644-A273-96CC30C6D671}" type="slidenum">
              <a:rPr lang="en-IN" smtClean="0"/>
              <a:t>‹#›</a:t>
            </a:fld>
            <a:endParaRPr lang="en-IN"/>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FFFF00"/>
            </a:gs>
            <a:gs pos="0">
              <a:srgbClr val="FF0066"/>
            </a:gs>
            <a:gs pos="100000">
              <a:srgbClr val="4D0808">
                <a:alpha val="4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D9969-F3BC-425C-98C3-05E2735F6349}" type="datetimeFigureOut">
              <a:rPr lang="en-US" smtClean="0"/>
              <a:t>12/29/2023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5974C-E812-4644-A273-96CC30C6D671}"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28860" y="903969"/>
            <a:ext cx="6715172" cy="646331"/>
          </a:xfrm>
          <a:prstGeom prst="rect">
            <a:avLst/>
          </a:prstGeom>
          <a:noFill/>
        </p:spPr>
        <p:txBody>
          <a:bodyPr wrap="square" lIns="91440" tIns="45720" rIns="91440" bIns="45720">
            <a:spAutoFit/>
          </a:bodyPr>
          <a:lstStyle/>
          <a:p>
            <a:r>
              <a:rPr lang="en-IN" sz="3600" b="1" dirty="0">
                <a:latin typeface="Algerian" pitchFamily="82" charset="0"/>
              </a:rPr>
              <a:t>PATRA APPLE JAM PVT. LTD.</a:t>
            </a:r>
          </a:p>
        </p:txBody>
      </p:sp>
      <p:pic>
        <p:nvPicPr>
          <p:cNvPr id="8" name="Picture 7" descr="WhatsApp Image 2023-02-22 at 8.58.41 PM.jpeg"/>
          <p:cNvPicPr>
            <a:picLocks noChangeAspect="1"/>
          </p:cNvPicPr>
          <p:nvPr/>
        </p:nvPicPr>
        <p:blipFill>
          <a:blip r:embed="rId2"/>
          <a:stretch>
            <a:fillRect/>
          </a:stretch>
        </p:blipFill>
        <p:spPr>
          <a:xfrm>
            <a:off x="357158" y="214290"/>
            <a:ext cx="2000264" cy="2000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WhatsApp Image 2023-02-22 at 8.29.05 PM.jpeg"/>
          <p:cNvPicPr>
            <a:picLocks noChangeAspect="1"/>
          </p:cNvPicPr>
          <p:nvPr/>
        </p:nvPicPr>
        <p:blipFill>
          <a:blip r:embed="rId3"/>
          <a:stretch>
            <a:fillRect/>
          </a:stretch>
        </p:blipFill>
        <p:spPr>
          <a:xfrm>
            <a:off x="2754221" y="1550300"/>
            <a:ext cx="3778433" cy="2632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p:cNvSpPr/>
          <p:nvPr/>
        </p:nvSpPr>
        <p:spPr>
          <a:xfrm>
            <a:off x="214282" y="5000636"/>
            <a:ext cx="4429156"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IN" dirty="0"/>
              <a:t>DR. APURBA GIRI</a:t>
            </a:r>
            <a:r>
              <a:rPr lang="en-IN" baseline="30000" dirty="0"/>
              <a:t>1</a:t>
            </a:r>
            <a:r>
              <a:rPr lang="en-IN" dirty="0"/>
              <a:t>(HOD)</a:t>
            </a:r>
          </a:p>
          <a:p>
            <a:r>
              <a:rPr lang="en-IN" dirty="0"/>
              <a:t>AYAN MONDAL</a:t>
            </a:r>
            <a:r>
              <a:rPr lang="en-IN" baseline="30000" dirty="0"/>
              <a:t>2</a:t>
            </a:r>
            <a:r>
              <a:rPr lang="en-IN" dirty="0"/>
              <a:t> (ASSISTANT PROFESSOR)</a:t>
            </a:r>
          </a:p>
          <a:p>
            <a:r>
              <a:rPr lang="en-IN" dirty="0"/>
              <a:t>DEPARTMENT OF NUTRITION</a:t>
            </a:r>
            <a:endParaRPr lang="en-US"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4" name="Rectangle 13"/>
          <p:cNvSpPr/>
          <p:nvPr/>
        </p:nvSpPr>
        <p:spPr>
          <a:xfrm>
            <a:off x="5572132" y="5072074"/>
            <a:ext cx="3292376" cy="923330"/>
          </a:xfrm>
          <a:prstGeom prst="rect">
            <a:avLst/>
          </a:prstGeom>
          <a:noFill/>
        </p:spPr>
        <p:txBody>
          <a:bodyPr wrap="none" lIns="91440" tIns="45720" rIns="91440" bIns="45720">
            <a:spAutoFit/>
          </a:bodyPr>
          <a:lstStyle/>
          <a:p>
            <a:r>
              <a:rPr lang="en-IN" dirty="0"/>
              <a:t>MR. DEBABRATA PATRA</a:t>
            </a:r>
          </a:p>
          <a:p>
            <a:r>
              <a:rPr lang="en-IN" dirty="0"/>
              <a:t>DEPARTMENT OF NUTRITION</a:t>
            </a:r>
          </a:p>
          <a:p>
            <a:r>
              <a:rPr lang="en-IN" dirty="0" err="1"/>
              <a:t>B.Voc</a:t>
            </a:r>
            <a:r>
              <a:rPr lang="en-IN" dirty="0"/>
              <a:t> (Food Processing,6TH </a:t>
            </a:r>
            <a:r>
              <a:rPr lang="en-IN" dirty="0" err="1"/>
              <a:t>Sem</a:t>
            </a:r>
            <a:r>
              <a:rPr lang="en-IN" dirty="0"/>
              <a:t>)</a:t>
            </a:r>
            <a:endParaRPr lang="en-US"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214282" y="4429132"/>
            <a:ext cx="2786050" cy="5232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en-IN" sz="2800" b="1" dirty="0">
                <a:latin typeface="Arial Black" pitchFamily="34" charset="0"/>
              </a:rPr>
              <a:t>GUIDED BY:-</a:t>
            </a:r>
          </a:p>
        </p:txBody>
      </p:sp>
      <p:sp>
        <p:nvSpPr>
          <p:cNvPr id="16" name="Rectangle 15"/>
          <p:cNvSpPr/>
          <p:nvPr/>
        </p:nvSpPr>
        <p:spPr>
          <a:xfrm>
            <a:off x="5000628" y="4405978"/>
            <a:ext cx="3643306" cy="52322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r>
              <a:rPr lang="en-IN" sz="2800" dirty="0">
                <a:latin typeface="Arial Black" pitchFamily="34" charset="0"/>
              </a:rPr>
              <a:t>PRESENTED BY:-</a:t>
            </a:r>
          </a:p>
        </p:txBody>
      </p:sp>
      <p:sp>
        <p:nvSpPr>
          <p:cNvPr id="2" name="Flowchart: Alternate Process 1">
            <a:extLst>
              <a:ext uri="{FF2B5EF4-FFF2-40B4-BE49-F238E27FC236}">
                <a16:creationId xmlns:a16="http://schemas.microsoft.com/office/drawing/2014/main" id="{3F35CD3E-0B72-F070-95E3-9A54502711D8}"/>
              </a:ext>
            </a:extLst>
          </p:cNvPr>
          <p:cNvSpPr/>
          <p:nvPr/>
        </p:nvSpPr>
        <p:spPr>
          <a:xfrm>
            <a:off x="3008123" y="166537"/>
            <a:ext cx="3127753" cy="82853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b="1" dirty="0"/>
              <a:t>PROJECT ON ENTREPRENEUR</a:t>
            </a:r>
            <a:endParaRPr lang="en-US" b="1"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0" y="500042"/>
            <a:ext cx="9144000" cy="1428736"/>
          </a:xfrm>
          <a:prstGeom prst="ribbon">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2357422" y="857232"/>
            <a:ext cx="4500594" cy="1077218"/>
          </a:xfrm>
          <a:prstGeom prst="rect">
            <a:avLst/>
          </a:prstGeom>
          <a:noFill/>
        </p:spPr>
        <p:txBody>
          <a:bodyPr wrap="square" lIns="91440" tIns="45720" rIns="91440" bIns="45720">
            <a:spAutoFit/>
          </a:bodyPr>
          <a:lstStyle/>
          <a:p>
            <a:pPr algn="ctr"/>
            <a:r>
              <a:rPr lang="en-US"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itannic Bold" pitchFamily="34" charset="0"/>
              </a:rPr>
              <a:t>JUDGEMENT OF END POINT</a:t>
            </a:r>
            <a:endParaRPr lang="en-US" sz="32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itannic Bold" pitchFamily="34" charset="0"/>
            </a:endParaRPr>
          </a:p>
        </p:txBody>
      </p:sp>
      <p:sp>
        <p:nvSpPr>
          <p:cNvPr id="3" name="Rectangle 2"/>
          <p:cNvSpPr/>
          <p:nvPr/>
        </p:nvSpPr>
        <p:spPr>
          <a:xfrm>
            <a:off x="344371" y="2146499"/>
            <a:ext cx="7733431" cy="3970318"/>
          </a:xfrm>
          <a:prstGeom prst="rect">
            <a:avLst/>
          </a:prstGeom>
        </p:spPr>
        <p:txBody>
          <a:bodyPr wrap="square">
            <a:spAutoFit/>
          </a:bodyPr>
          <a:lstStyle/>
          <a:p>
            <a:pPr marL="457200" indent="-457200">
              <a:buFont typeface="Arial" panose="020B0604020202020204" pitchFamily="34" charset="0"/>
              <a:buChar char="•"/>
            </a:pPr>
            <a:r>
              <a:rPr lang="en-IN" sz="2800" b="1" dirty="0">
                <a:latin typeface="Baskerville Old Face" panose="02020602080505020303" pitchFamily="18" charset="0"/>
              </a:rPr>
              <a:t>Drop Test : A  Drop of hot jam is put into a beaker of water and if the mass remains  as remains as one and undispersed – the jam is done </a:t>
            </a:r>
          </a:p>
          <a:p>
            <a:pPr marL="457200" indent="-457200">
              <a:buFont typeface="Arial" panose="020B0604020202020204" pitchFamily="34" charset="0"/>
              <a:buChar char="•"/>
            </a:pPr>
            <a:endParaRPr lang="en-IN" sz="2800" b="1" dirty="0">
              <a:latin typeface="Baskerville Old Face" panose="02020602080505020303" pitchFamily="18" charset="0"/>
            </a:endParaRPr>
          </a:p>
          <a:p>
            <a:pPr marL="457200" indent="-457200">
              <a:buFont typeface="Arial" panose="020B0604020202020204" pitchFamily="34" charset="0"/>
              <a:buChar char="•"/>
            </a:pPr>
            <a:r>
              <a:rPr lang="en-IN" sz="2800" b="1" dirty="0">
                <a:latin typeface="Baskerville Old Face" panose="02020602080505020303" pitchFamily="18" charset="0"/>
              </a:rPr>
              <a:t>Sheet Test : A spoon of jam is dropped from a distance on to a plate  and if it falls down as a sheet – jam is done </a:t>
            </a:r>
          </a:p>
          <a:p>
            <a:pPr marL="457200" indent="-457200">
              <a:buFont typeface="Arial" panose="020B0604020202020204" pitchFamily="34" charset="0"/>
              <a:buChar char="•"/>
            </a:pPr>
            <a:endParaRPr lang="en-IN" sz="2800" b="1" dirty="0">
              <a:latin typeface="Baskerville Old Face" panose="02020602080505020303" pitchFamily="18" charset="0"/>
            </a:endParaRPr>
          </a:p>
          <a:p>
            <a:pPr marL="457200" indent="-457200">
              <a:buFont typeface="Arial" panose="020B0604020202020204" pitchFamily="34" charset="0"/>
              <a:buChar char="•"/>
            </a:pPr>
            <a:r>
              <a:rPr lang="en-IN" sz="2800" b="1" dirty="0">
                <a:latin typeface="Baskerville Old Face" panose="02020602080505020303" pitchFamily="18" charset="0"/>
              </a:rPr>
              <a:t>Brix test:  BY a refract meter</a:t>
            </a:r>
          </a:p>
        </p:txBody>
      </p:sp>
      <p:pic>
        <p:nvPicPr>
          <p:cNvPr id="5" name="Picture 5">
            <a:extLst>
              <a:ext uri="{FF2B5EF4-FFF2-40B4-BE49-F238E27FC236}">
                <a16:creationId xmlns:a16="http://schemas.microsoft.com/office/drawing/2014/main" id="{4237E99F-E9CF-2F5C-220A-8423FF759B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2798" y="5219524"/>
            <a:ext cx="2721202" cy="1638475"/>
          </a:xfrm>
          <a:prstGeom prst="rect">
            <a:avLst/>
          </a:prstGeom>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E6B851-E130-6E4A-3152-FC8EFF232602}"/>
              </a:ext>
            </a:extLst>
          </p:cNvPr>
          <p:cNvSpPr/>
          <p:nvPr/>
        </p:nvSpPr>
        <p:spPr>
          <a:xfrm>
            <a:off x="242152" y="870126"/>
            <a:ext cx="5323761" cy="6117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Algerian" pitchFamily="82" charset="0"/>
              </a:rPr>
              <a:t>Packaging sizes:-</a:t>
            </a:r>
            <a:endParaRPr lang="en-US" sz="2400" b="1">
              <a:solidFill>
                <a:schemeClr val="tx1"/>
              </a:solidFill>
              <a:latin typeface="Algerian" pitchFamily="82" charset="0"/>
            </a:endParaRPr>
          </a:p>
        </p:txBody>
      </p:sp>
      <p:pic>
        <p:nvPicPr>
          <p:cNvPr id="4" name="Picture 4">
            <a:extLst>
              <a:ext uri="{FF2B5EF4-FFF2-40B4-BE49-F238E27FC236}">
                <a16:creationId xmlns:a16="http://schemas.microsoft.com/office/drawing/2014/main" id="{7753B0DA-FDEC-A586-E7C6-739E1FA66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09" y="4183471"/>
            <a:ext cx="991993" cy="2256086"/>
          </a:xfrm>
          <a:prstGeom prst="rect">
            <a:avLst/>
          </a:prstGeom>
          <a:ln>
            <a:noFill/>
          </a:ln>
          <a:effectLst>
            <a:softEdge rad="112500"/>
          </a:effectLst>
        </p:spPr>
      </p:pic>
      <p:pic>
        <p:nvPicPr>
          <p:cNvPr id="6" name="Picture 6">
            <a:extLst>
              <a:ext uri="{FF2B5EF4-FFF2-40B4-BE49-F238E27FC236}">
                <a16:creationId xmlns:a16="http://schemas.microsoft.com/office/drawing/2014/main" id="{30714428-7D7D-BF6B-B72F-E37465C9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281" y="2828134"/>
            <a:ext cx="2141942" cy="3307819"/>
          </a:xfrm>
          <a:prstGeom prst="rect">
            <a:avLst/>
          </a:prstGeom>
          <a:ln>
            <a:noFill/>
          </a:ln>
          <a:effectLst>
            <a:softEdge rad="112500"/>
          </a:effectLst>
        </p:spPr>
      </p:pic>
      <p:pic>
        <p:nvPicPr>
          <p:cNvPr id="7" name="Picture 7">
            <a:extLst>
              <a:ext uri="{FF2B5EF4-FFF2-40B4-BE49-F238E27FC236}">
                <a16:creationId xmlns:a16="http://schemas.microsoft.com/office/drawing/2014/main" id="{B8969427-9444-CDF1-6059-8990198CA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844" y="2249060"/>
            <a:ext cx="2148840" cy="4208567"/>
          </a:xfrm>
          <a:prstGeom prst="rect">
            <a:avLst/>
          </a:prstGeom>
          <a:ln>
            <a:noFill/>
          </a:ln>
          <a:effectLst>
            <a:softEdge rad="112500"/>
          </a:effectLst>
        </p:spPr>
      </p:pic>
      <p:pic>
        <p:nvPicPr>
          <p:cNvPr id="8" name="Picture 8">
            <a:extLst>
              <a:ext uri="{FF2B5EF4-FFF2-40B4-BE49-F238E27FC236}">
                <a16:creationId xmlns:a16="http://schemas.microsoft.com/office/drawing/2014/main" id="{9EBD1BFD-89C8-AE26-BFAB-9237F7734D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828" y="3639135"/>
            <a:ext cx="1626903" cy="2655853"/>
          </a:xfrm>
          <a:prstGeom prst="rect">
            <a:avLst/>
          </a:prstGeom>
          <a:ln>
            <a:noFill/>
          </a:ln>
          <a:effectLst>
            <a:softEdge rad="112500"/>
          </a:effectLst>
        </p:spPr>
      </p:pic>
    </p:spTree>
    <p:extLst>
      <p:ext uri="{BB962C8B-B14F-4D97-AF65-F5344CB8AC3E}">
        <p14:creationId xmlns:p14="http://schemas.microsoft.com/office/powerpoint/2010/main" val="3279984775"/>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68).png"/>
          <p:cNvPicPr>
            <a:picLocks noChangeAspect="1"/>
          </p:cNvPicPr>
          <p:nvPr/>
        </p:nvPicPr>
        <p:blipFill rotWithShape="1">
          <a:blip r:embed="rId2"/>
          <a:srcRect l="13564" t="15697" r="28492" b="9376"/>
          <a:stretch/>
        </p:blipFill>
        <p:spPr>
          <a:xfrm>
            <a:off x="0" y="758988"/>
            <a:ext cx="9433138" cy="6026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67).png"/>
          <p:cNvPicPr>
            <a:picLocks noChangeAspect="1"/>
          </p:cNvPicPr>
          <p:nvPr/>
        </p:nvPicPr>
        <p:blipFill rotWithShape="1">
          <a:blip r:embed="rId2"/>
          <a:srcRect l="14484" t="16270" r="29062" b="10485"/>
          <a:stretch/>
        </p:blipFill>
        <p:spPr>
          <a:xfrm>
            <a:off x="0" y="731881"/>
            <a:ext cx="9342783" cy="6126119"/>
          </a:xfrm>
          <a:prstGeom prst="rect">
            <a:avLst/>
          </a:prstGeom>
        </p:spPr>
      </p:pic>
      <p:sp>
        <p:nvSpPr>
          <p:cNvPr id="3" name="Rectangle 2">
            <a:extLst>
              <a:ext uri="{FF2B5EF4-FFF2-40B4-BE49-F238E27FC236}">
                <a16:creationId xmlns:a16="http://schemas.microsoft.com/office/drawing/2014/main" id="{D04235E6-B6A9-2FD4-60C3-CBBAE635FCA3}"/>
              </a:ext>
            </a:extLst>
          </p:cNvPr>
          <p:cNvSpPr/>
          <p:nvPr/>
        </p:nvSpPr>
        <p:spPr>
          <a:xfrm rot="10800000" flipV="1">
            <a:off x="5473750" y="1536049"/>
            <a:ext cx="3878068" cy="74995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Algerian" pitchFamily="82" charset="0"/>
              </a:rPr>
              <a:t>1500-2000 sQ.FT</a:t>
            </a:r>
            <a:endParaRPr lang="en-US" sz="2800">
              <a:solidFill>
                <a:schemeClr val="tx1"/>
              </a:solidFill>
              <a:latin typeface="Algerian" pitchFamily="82" charset="0"/>
            </a:endParaRPr>
          </a:p>
        </p:txBody>
      </p:sp>
      <p:sp>
        <p:nvSpPr>
          <p:cNvPr id="4" name="Arrow: Right 3">
            <a:extLst>
              <a:ext uri="{FF2B5EF4-FFF2-40B4-BE49-F238E27FC236}">
                <a16:creationId xmlns:a16="http://schemas.microsoft.com/office/drawing/2014/main" id="{5F8C7A08-FF5F-0916-F259-5254EC403D63}"/>
              </a:ext>
            </a:extLst>
          </p:cNvPr>
          <p:cNvSpPr/>
          <p:nvPr/>
        </p:nvSpPr>
        <p:spPr>
          <a:xfrm>
            <a:off x="819670" y="4995443"/>
            <a:ext cx="3192123" cy="823466"/>
          </a:xfrm>
          <a:prstGeom prst="rightArrow">
            <a:avLst>
              <a:gd name="adj1" fmla="val 50000"/>
              <a:gd name="adj2" fmla="val 2949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lgerian" pitchFamily="82" charset="0"/>
              </a:rPr>
              <a:t>10-12 LABOURS </a:t>
            </a:r>
            <a:endParaRPr lang="en-US" sz="2400">
              <a:solidFill>
                <a:schemeClr val="tx1"/>
              </a:solidFill>
              <a:latin typeface="Algerian" pitchFamily="82" charset="0"/>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69).png"/>
          <p:cNvPicPr>
            <a:picLocks noChangeAspect="1"/>
          </p:cNvPicPr>
          <p:nvPr/>
        </p:nvPicPr>
        <p:blipFill rotWithShape="1">
          <a:blip r:embed="rId2"/>
          <a:srcRect l="13654" t="15130" r="28290" b="10191"/>
          <a:stretch/>
        </p:blipFill>
        <p:spPr>
          <a:xfrm>
            <a:off x="0" y="840309"/>
            <a:ext cx="9478316" cy="6017692"/>
          </a:xfrm>
          <a:prstGeom prst="rect">
            <a:avLst/>
          </a:prstGeom>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2143108" y="214290"/>
            <a:ext cx="5572164" cy="1143008"/>
          </a:xfrm>
          <a:prstGeom prst="ribbon">
            <a:avLst>
              <a:gd name="adj1" fmla="val 33333"/>
              <a:gd name="adj2" fmla="val 45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162037" y="1932450"/>
            <a:ext cx="8358246" cy="3970318"/>
          </a:xfrm>
          <a:prstGeom prst="rect">
            <a:avLst/>
          </a:prstGeom>
          <a:solidFill>
            <a:schemeClr val="accent6">
              <a:lumMod val="20000"/>
              <a:lumOff val="80000"/>
            </a:schemeClr>
          </a:solidFill>
        </p:spPr>
        <p:txBody>
          <a:bodyPr wrap="square">
            <a:spAutoFit/>
          </a:bodyPr>
          <a:lstStyle/>
          <a:p>
            <a:r>
              <a:rPr lang="en-IN" b="1" dirty="0">
                <a:latin typeface="Bodoni MT Black" pitchFamily="18" charset="0"/>
              </a:rPr>
              <a:t>REGISTRATION OF BUSINESS</a:t>
            </a:r>
          </a:p>
          <a:p>
            <a:endParaRPr lang="en-IN" b="1" dirty="0">
              <a:latin typeface="Bodoni MT Black" pitchFamily="18" charset="0"/>
            </a:endParaRPr>
          </a:p>
          <a:p>
            <a:r>
              <a:rPr lang="en-IN" b="1" dirty="0">
                <a:latin typeface="Bodoni MT Black" pitchFamily="18" charset="0"/>
              </a:rPr>
              <a:t>NOC PAPER(FORM STATE POLLUTION CONTROL,SOUND AND WATER)</a:t>
            </a:r>
          </a:p>
          <a:p>
            <a:endParaRPr lang="en-IN" b="1" dirty="0">
              <a:latin typeface="Bodoni MT Black" pitchFamily="18" charset="0"/>
            </a:endParaRPr>
          </a:p>
          <a:p>
            <a:r>
              <a:rPr lang="en-IN" b="1" dirty="0">
                <a:latin typeface="Bodoni MT Black" pitchFamily="18" charset="0"/>
              </a:rPr>
              <a:t>TRADE LICENSE</a:t>
            </a:r>
          </a:p>
          <a:p>
            <a:endParaRPr lang="en-IN" b="1" dirty="0">
              <a:latin typeface="Bodoni MT Black" pitchFamily="18" charset="0"/>
            </a:endParaRPr>
          </a:p>
          <a:p>
            <a:r>
              <a:rPr lang="en-IN" b="1" dirty="0">
                <a:latin typeface="Bodoni MT Black" pitchFamily="18" charset="0"/>
              </a:rPr>
              <a:t>GST(Goods &amp; Service Tax)</a:t>
            </a:r>
          </a:p>
          <a:p>
            <a:endParaRPr lang="en-IN" b="1" dirty="0">
              <a:latin typeface="Bodoni MT Black" pitchFamily="18" charset="0"/>
            </a:endParaRPr>
          </a:p>
          <a:p>
            <a:r>
              <a:rPr lang="en-IN" b="1" dirty="0">
                <a:latin typeface="Bodoni MT Black" pitchFamily="18" charset="0"/>
              </a:rPr>
              <a:t>FSSAI(Food Safety  and Standards Authority of India)</a:t>
            </a:r>
          </a:p>
          <a:p>
            <a:endParaRPr lang="en-IN" b="1" dirty="0">
              <a:latin typeface="Bodoni MT Black" pitchFamily="18" charset="0"/>
            </a:endParaRPr>
          </a:p>
          <a:p>
            <a:r>
              <a:rPr lang="en-IN" b="1" dirty="0">
                <a:latin typeface="Bodoni MT Black" pitchFamily="18" charset="0"/>
              </a:rPr>
              <a:t>IEC CODE</a:t>
            </a:r>
          </a:p>
          <a:p>
            <a:endParaRPr lang="en-IN" b="1" dirty="0">
              <a:latin typeface="Bodoni MT Black" pitchFamily="18" charset="0"/>
            </a:endParaRPr>
          </a:p>
          <a:p>
            <a:r>
              <a:rPr lang="en-IN" b="1" dirty="0">
                <a:latin typeface="Bodoni MT Black" pitchFamily="18" charset="0"/>
              </a:rPr>
              <a:t>REGISTRATION FOR TRADEMARK</a:t>
            </a:r>
            <a:endParaRPr lang="en-IN" dirty="0">
              <a:latin typeface="Bodoni MT Black" pitchFamily="18" charset="0"/>
            </a:endParaRPr>
          </a:p>
        </p:txBody>
      </p:sp>
      <p:sp>
        <p:nvSpPr>
          <p:cNvPr id="3" name="Rectangle 2"/>
          <p:cNvSpPr/>
          <p:nvPr/>
        </p:nvSpPr>
        <p:spPr>
          <a:xfrm>
            <a:off x="3857620" y="642918"/>
            <a:ext cx="2143140" cy="584775"/>
          </a:xfrm>
          <a:prstGeom prst="rect">
            <a:avLst/>
          </a:prstGeom>
        </p:spPr>
        <p:txBody>
          <a:bodyPr wrap="square">
            <a:spAutoFit/>
          </a:bodyPr>
          <a:lstStyle/>
          <a:p>
            <a:r>
              <a:rPr lang="en-IN" sz="3200" b="1" i="1" u="sng" dirty="0">
                <a:latin typeface="Britannic Bold" pitchFamily="34" charset="0"/>
              </a:rPr>
              <a:t>LICENSES</a:t>
            </a:r>
            <a:endParaRPr lang="en-IN" sz="3200" u="sng" dirty="0">
              <a:latin typeface="Britannic Bold" pitchFamily="34" charset="0"/>
            </a:endParaRPr>
          </a:p>
        </p:txBody>
      </p:sp>
      <p:pic>
        <p:nvPicPr>
          <p:cNvPr id="5" name="Picture 4" descr="1752fa33-c2fd-4899-b25d-62743b503c80.jpeg"/>
          <p:cNvPicPr>
            <a:picLocks noChangeAspect="1"/>
          </p:cNvPicPr>
          <p:nvPr/>
        </p:nvPicPr>
        <p:blipFill>
          <a:blip r:embed="rId2"/>
          <a:srcRect l="22284" r="10864"/>
          <a:stretch>
            <a:fillRect/>
          </a:stretch>
        </p:blipFill>
        <p:spPr>
          <a:xfrm>
            <a:off x="6422798" y="3530502"/>
            <a:ext cx="2721201" cy="3327498"/>
          </a:xfrm>
          <a:prstGeom prst="rect">
            <a:avLst/>
          </a:prstGeom>
          <a:ln>
            <a:noFill/>
          </a:ln>
          <a:effectLst>
            <a:softEdge rad="112500"/>
          </a:effec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0"/>
            <a:ext cx="8143932"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1643042" y="428604"/>
            <a:ext cx="5643602"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1857356" y="571480"/>
            <a:ext cx="5286412" cy="615553"/>
          </a:xfrm>
          <a:prstGeom prst="rect">
            <a:avLst/>
          </a:prstGeom>
        </p:spPr>
        <p:txBody>
          <a:bodyPr wrap="square">
            <a:spAutoFit/>
          </a:bodyPr>
          <a:lstStyle/>
          <a:p>
            <a:r>
              <a:rPr lang="en-IN" sz="3400" b="1" i="1" dirty="0">
                <a:latin typeface="Bodoni MT Black" pitchFamily="18" charset="0"/>
              </a:rPr>
              <a:t>MARKET STRATEGY</a:t>
            </a:r>
            <a:endParaRPr lang="en-IN" sz="3400" dirty="0">
              <a:latin typeface="Bodoni MT Black" pitchFamily="18" charset="0"/>
            </a:endParaRPr>
          </a:p>
        </p:txBody>
      </p:sp>
      <p:sp>
        <p:nvSpPr>
          <p:cNvPr id="3" name="Rectangle 2"/>
          <p:cNvSpPr/>
          <p:nvPr/>
        </p:nvSpPr>
        <p:spPr>
          <a:xfrm>
            <a:off x="571472" y="2000240"/>
            <a:ext cx="5643570" cy="3416320"/>
          </a:xfrm>
          <a:prstGeom prst="rect">
            <a:avLst/>
          </a:prstGeom>
        </p:spPr>
        <p:txBody>
          <a:bodyPr wrap="square">
            <a:spAutoFit/>
          </a:bodyPr>
          <a:lstStyle/>
          <a:p>
            <a:r>
              <a:rPr lang="en-IN" sz="2400" b="1" dirty="0">
                <a:latin typeface="Times New Roman" pitchFamily="18" charset="0"/>
                <a:cs typeface="Times New Roman" pitchFamily="18" charset="0"/>
              </a:rPr>
              <a:t>Firstly, Local Market Announcement</a:t>
            </a:r>
          </a:p>
          <a:p>
            <a:endParaRPr lang="en-IN" sz="2400" b="1" dirty="0">
              <a:latin typeface="Times New Roman" pitchFamily="18" charset="0"/>
              <a:cs typeface="Times New Roman" pitchFamily="18" charset="0"/>
            </a:endParaRPr>
          </a:p>
          <a:p>
            <a:r>
              <a:rPr lang="en-IN" sz="2400" b="1" dirty="0">
                <a:latin typeface="Times New Roman" pitchFamily="18" charset="0"/>
                <a:cs typeface="Times New Roman" pitchFamily="18" charset="0"/>
              </a:rPr>
              <a:t>Secondary, Advertising</a:t>
            </a:r>
          </a:p>
          <a:p>
            <a:endParaRPr lang="en-IN" sz="2400" b="1" dirty="0">
              <a:latin typeface="Times New Roman" pitchFamily="18" charset="0"/>
              <a:cs typeface="Times New Roman" pitchFamily="18" charset="0"/>
            </a:endParaRPr>
          </a:p>
          <a:p>
            <a:r>
              <a:rPr lang="en-IN" sz="2400" b="1" dirty="0">
                <a:latin typeface="Times New Roman" pitchFamily="18" charset="0"/>
                <a:cs typeface="Times New Roman" pitchFamily="18" charset="0"/>
              </a:rPr>
              <a:t>Thirdly, Sales Promotion</a:t>
            </a:r>
          </a:p>
          <a:p>
            <a:endParaRPr lang="en-IN" sz="2400" b="1" dirty="0">
              <a:latin typeface="Times New Roman" pitchFamily="18" charset="0"/>
              <a:cs typeface="Times New Roman" pitchFamily="18" charset="0"/>
            </a:endParaRPr>
          </a:p>
          <a:p>
            <a:r>
              <a:rPr lang="en-IN" sz="2400" b="1" dirty="0">
                <a:latin typeface="Times New Roman" pitchFamily="18" charset="0"/>
                <a:cs typeface="Times New Roman" pitchFamily="18" charset="0"/>
              </a:rPr>
              <a:t>Fourth, Direct Marketing</a:t>
            </a:r>
          </a:p>
          <a:p>
            <a:endParaRPr lang="en-IN" sz="2400" b="1" dirty="0">
              <a:latin typeface="Times New Roman" pitchFamily="18" charset="0"/>
              <a:cs typeface="Times New Roman" pitchFamily="18" charset="0"/>
            </a:endParaRPr>
          </a:p>
          <a:p>
            <a:r>
              <a:rPr lang="en-IN" sz="2400" b="1" dirty="0">
                <a:latin typeface="Times New Roman" pitchFamily="18" charset="0"/>
                <a:cs typeface="Times New Roman" pitchFamily="18" charset="0"/>
              </a:rPr>
              <a:t>Fifth, Digital Marketing</a:t>
            </a:r>
            <a:endParaRPr lang="en-IN" b="1" dirty="0">
              <a:latin typeface="Times New Roman" pitchFamily="18" charset="0"/>
              <a:cs typeface="Times New Roman" pitchFamily="18" charset="0"/>
            </a:endParaRPr>
          </a:p>
        </p:txBody>
      </p:sp>
      <p:pic>
        <p:nvPicPr>
          <p:cNvPr id="6" name="Picture 3" descr="2f5ec02e-9b98-43e2-ae02-7869a3d5092a.jpeg"/>
          <p:cNvPicPr>
            <a:picLocks noChangeAspect="1"/>
          </p:cNvPicPr>
          <p:nvPr/>
        </p:nvPicPr>
        <p:blipFill>
          <a:blip r:embed="rId2"/>
          <a:stretch>
            <a:fillRect/>
          </a:stretch>
        </p:blipFill>
        <p:spPr>
          <a:xfrm>
            <a:off x="5357818" y="3581400"/>
            <a:ext cx="32766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Half Frame 6"/>
          <p:cNvSpPr/>
          <p:nvPr/>
        </p:nvSpPr>
        <p:spPr>
          <a:xfrm>
            <a:off x="1285852" y="71414"/>
            <a:ext cx="928694" cy="785818"/>
          </a:xfrm>
          <a:prstGeom prst="halfFrame">
            <a:avLst>
              <a:gd name="adj1" fmla="val 16710"/>
              <a:gd name="adj2" fmla="val 1855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Half Frame 7"/>
          <p:cNvSpPr/>
          <p:nvPr/>
        </p:nvSpPr>
        <p:spPr>
          <a:xfrm rot="10800000">
            <a:off x="6715140" y="928670"/>
            <a:ext cx="928694" cy="785818"/>
          </a:xfrm>
          <a:prstGeom prst="halfFrame">
            <a:avLst>
              <a:gd name="adj1" fmla="val 16710"/>
              <a:gd name="adj2" fmla="val 1855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A2746-FDF8-1EDE-CBAF-2699CF8F28FE}"/>
              </a:ext>
            </a:extLst>
          </p:cNvPr>
          <p:cNvSpPr txBox="1"/>
          <p:nvPr/>
        </p:nvSpPr>
        <p:spPr>
          <a:xfrm>
            <a:off x="318423" y="736398"/>
            <a:ext cx="2279304" cy="400110"/>
          </a:xfrm>
          <a:prstGeom prst="rect">
            <a:avLst/>
          </a:prstGeom>
          <a:solidFill>
            <a:schemeClr val="tx2">
              <a:lumMod val="20000"/>
              <a:lumOff val="80000"/>
            </a:schemeClr>
          </a:solidFill>
          <a:ln>
            <a:solidFill>
              <a:schemeClr val="tx1"/>
            </a:solidFill>
          </a:ln>
        </p:spPr>
        <p:txBody>
          <a:bodyPr wrap="square">
            <a:spAutoFit/>
          </a:bodyPr>
          <a:lstStyle/>
          <a:p>
            <a:pPr algn="ctr"/>
            <a:r>
              <a:rPr lang="en-IN" sz="2000" u="sng" dirty="0">
                <a:latin typeface="Algerian" pitchFamily="82" charset="0"/>
              </a:rPr>
              <a:t>PLAN LAY OUT: </a:t>
            </a:r>
            <a:endParaRPr lang="en-US" sz="2000" u="sng" dirty="0">
              <a:latin typeface="Algerian" pitchFamily="82" charset="0"/>
            </a:endParaRPr>
          </a:p>
        </p:txBody>
      </p:sp>
      <p:pic>
        <p:nvPicPr>
          <p:cNvPr id="2" name="Picture 3">
            <a:extLst>
              <a:ext uri="{FF2B5EF4-FFF2-40B4-BE49-F238E27FC236}">
                <a16:creationId xmlns:a16="http://schemas.microsoft.com/office/drawing/2014/main" id="{C50D2220-FA4F-49F2-CA98-6D8700B29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74" y="1283052"/>
            <a:ext cx="8141051" cy="5253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9695558"/>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000164" y="2214554"/>
            <a:ext cx="9572660" cy="2215991"/>
          </a:xfrm>
          <a:prstGeom prst="rect">
            <a:avLst/>
          </a:prstGeom>
          <a:noFill/>
        </p:spPr>
        <p:txBody>
          <a:bodyPr wrap="square" lIns="91440" tIns="45720" rIns="91440" bIns="45720">
            <a:spAutoFit/>
            <a:scene3d>
              <a:camera prst="perspectiveContrastingLeftFacing"/>
              <a:lightRig rig="threePt" dir="t"/>
            </a:scene3d>
          </a:bodyPr>
          <a:lstStyle/>
          <a:p>
            <a:pPr algn="ctr"/>
            <a:r>
              <a:rPr lang="en-US" sz="13800" b="0" cap="none" spc="0" dirty="0">
                <a:ln w="18415" cmpd="sng">
                  <a:solidFill>
                    <a:schemeClr val="tx1"/>
                  </a:solidFill>
                  <a:prstDash val="solid"/>
                </a:ln>
                <a:solidFill>
                  <a:srgbClr val="FFFF00"/>
                </a:solidFill>
                <a:effectLst>
                  <a:outerShdw blurRad="60007" dist="200025" dir="15000000" sy="30000" kx="-1800000" algn="bl" rotWithShape="0">
                    <a:prstClr val="black">
                      <a:alpha val="32000"/>
                    </a:prstClr>
                  </a:outerShdw>
                </a:effectLst>
              </a:rPr>
              <a:t>THANK</a:t>
            </a:r>
            <a:r>
              <a:rPr lang="en-US" sz="13800" b="0" cap="none" spc="0" dirty="0">
                <a:ln w="18415" cmpd="sng">
                  <a:solidFill>
                    <a:schemeClr val="tx1"/>
                  </a:solidFill>
                  <a:prstDash val="solid"/>
                </a:ln>
                <a:effectLst>
                  <a:outerShdw blurRad="60007" dist="200025" dir="15000000" sy="30000" kx="-1800000" algn="bl" rotWithShape="0">
                    <a:prstClr val="black">
                      <a:alpha val="32000"/>
                    </a:prstClr>
                  </a:outerShdw>
                </a:effectLst>
              </a:rPr>
              <a:t> </a:t>
            </a:r>
            <a:r>
              <a:rPr lang="en-US" sz="13800" b="0" cap="none" spc="0" dirty="0">
                <a:ln w="18415" cmpd="sng">
                  <a:solidFill>
                    <a:schemeClr val="tx1"/>
                  </a:solidFill>
                  <a:prstDash val="solid"/>
                </a:ln>
                <a:solidFill>
                  <a:schemeClr val="bg1"/>
                </a:solidFill>
                <a:effectLst>
                  <a:outerShdw blurRad="60007" dist="200025" dir="15000000" sy="30000" kx="-1800000" algn="bl" rotWithShape="0">
                    <a:prstClr val="black">
                      <a:alpha val="32000"/>
                    </a:prstClr>
                  </a:outerShdw>
                </a:effectLst>
              </a:rPr>
              <a:t>YOU</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500" autoRev="1" fill="hold">
                                          <p:stCondLst>
                                            <p:cond delay="0"/>
                                          </p:stCondLst>
                                        </p:cTn>
                                        <p:tgtEl>
                                          <p:spTgt spid="2"/>
                                        </p:tgtEl>
                                        <p:attrNameLst>
                                          <p:attrName>ppt_w</p:attrName>
                                        </p:attrNameLst>
                                      </p:cBhvr>
                                    </p:anim>
                                    <p:anim by="(#ppt_w*0.50)" calcmode="lin" valueType="num">
                                      <p:cBhvr>
                                        <p:cTn id="8" dur="1500" decel="50000" autoRev="1" fill="hold">
                                          <p:stCondLst>
                                            <p:cond delay="0"/>
                                          </p:stCondLst>
                                        </p:cTn>
                                        <p:tgtEl>
                                          <p:spTgt spid="2"/>
                                        </p:tgtEl>
                                        <p:attrNameLst>
                                          <p:attrName>ppt_x</p:attrName>
                                        </p:attrNameLst>
                                      </p:cBhvr>
                                    </p:anim>
                                    <p:anim from="(-#ppt_h/2)" to="(#ppt_y)" calcmode="lin" valueType="num">
                                      <p:cBhvr>
                                        <p:cTn id="9" dur="3000" fill="hold">
                                          <p:stCondLst>
                                            <p:cond delay="0"/>
                                          </p:stCondLst>
                                        </p:cTn>
                                        <p:tgtEl>
                                          <p:spTgt spid="2"/>
                                        </p:tgtEl>
                                        <p:attrNameLst>
                                          <p:attrName>ppt_y</p:attrName>
                                        </p:attrNameLst>
                                      </p:cBhvr>
                                    </p:anim>
                                    <p:animRot by="21600000">
                                      <p:cBhvr>
                                        <p:cTn id="10" dur="3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1C391-389F-4EAA-B482-98D1087785F3}"/>
              </a:ext>
            </a:extLst>
          </p:cNvPr>
          <p:cNvPicPr>
            <a:picLocks noChangeAspect="1"/>
          </p:cNvPicPr>
          <p:nvPr/>
        </p:nvPicPr>
        <p:blipFill>
          <a:blip r:embed="rId2"/>
          <a:stretch>
            <a:fillRect/>
          </a:stretch>
        </p:blipFill>
        <p:spPr>
          <a:xfrm>
            <a:off x="1979713" y="432370"/>
            <a:ext cx="4790848" cy="5538120"/>
          </a:xfrm>
          <a:prstGeom prst="rect">
            <a:avLst/>
          </a:prstGeom>
        </p:spPr>
      </p:pic>
    </p:spTree>
    <p:extLst>
      <p:ext uri="{BB962C8B-B14F-4D97-AF65-F5344CB8AC3E}">
        <p14:creationId xmlns:p14="http://schemas.microsoft.com/office/powerpoint/2010/main" val="1443740573"/>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5720" y="285728"/>
            <a:ext cx="8572560" cy="5715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285720" y="1714488"/>
            <a:ext cx="5136021" cy="4893647"/>
          </a:xfrm>
          <a:prstGeom prst="rect">
            <a:avLst/>
          </a:prstGeom>
          <a:noFill/>
        </p:spPr>
        <p:txBody>
          <a:bodyPr wrap="none" lIns="91440" tIns="45720" rIns="91440" bIns="45720">
            <a:spAutoFit/>
          </a:bodyPr>
          <a:lstStyle/>
          <a:p>
            <a:r>
              <a:rPr lang="en-IN" sz="2400" b="1" i="1" dirty="0">
                <a:ln>
                  <a:solidFill>
                    <a:schemeClr val="tx1"/>
                  </a:solidFill>
                </a:ln>
              </a:rPr>
              <a:t>WHY DO WE USE APPLE JAM AS SUCH</a:t>
            </a:r>
            <a:r>
              <a:rPr lang="en-IN" sz="2400" b="1" i="1" dirty="0"/>
              <a:t>?</a:t>
            </a:r>
          </a:p>
          <a:p>
            <a:pPr>
              <a:buFont typeface="Wingdings" pitchFamily="2" charset="2"/>
              <a:buChar char="Ø"/>
            </a:pPr>
            <a:r>
              <a:rPr lang="en-IN" sz="2400" dirty="0">
                <a:latin typeface="Arial" pitchFamily="34" charset="0"/>
                <a:cs typeface="Arial" pitchFamily="34" charset="0"/>
              </a:rPr>
              <a:t>BUSINESS RESEARCH</a:t>
            </a:r>
          </a:p>
          <a:p>
            <a:pPr>
              <a:buFont typeface="Wingdings" pitchFamily="2" charset="2"/>
              <a:buChar char="Ø"/>
            </a:pPr>
            <a:r>
              <a:rPr lang="en-IN" sz="2400" dirty="0">
                <a:latin typeface="Arial" pitchFamily="34" charset="0"/>
                <a:cs typeface="Arial" pitchFamily="34" charset="0"/>
              </a:rPr>
              <a:t>MACHINERY</a:t>
            </a:r>
          </a:p>
          <a:p>
            <a:pPr>
              <a:buFont typeface="Wingdings" pitchFamily="2" charset="2"/>
              <a:buChar char="Ø"/>
            </a:pPr>
            <a:r>
              <a:rPr lang="en-IN" sz="2400" dirty="0">
                <a:latin typeface="Arial" pitchFamily="34" charset="0"/>
                <a:cs typeface="Arial" pitchFamily="34" charset="0"/>
              </a:rPr>
              <a:t>INVESTMENT</a:t>
            </a:r>
          </a:p>
          <a:p>
            <a:pPr>
              <a:buFont typeface="Wingdings" pitchFamily="2" charset="2"/>
              <a:buChar char="Ø"/>
            </a:pPr>
            <a:r>
              <a:rPr lang="en-IN" sz="2400" dirty="0">
                <a:latin typeface="Arial" pitchFamily="34" charset="0"/>
                <a:cs typeface="Arial" pitchFamily="34" charset="0"/>
              </a:rPr>
              <a:t>RAW MATERIALS</a:t>
            </a:r>
          </a:p>
          <a:p>
            <a:pPr>
              <a:buFont typeface="Wingdings" pitchFamily="2" charset="2"/>
              <a:buChar char="Ø"/>
            </a:pPr>
            <a:r>
              <a:rPr lang="en-IN" sz="2400" dirty="0">
                <a:latin typeface="Arial" pitchFamily="34" charset="0"/>
                <a:cs typeface="Arial" pitchFamily="34" charset="0"/>
              </a:rPr>
              <a:t>TARGETED CUSTOMERS</a:t>
            </a:r>
          </a:p>
          <a:p>
            <a:pPr>
              <a:buFont typeface="Wingdings" pitchFamily="2" charset="2"/>
              <a:buChar char="Ø"/>
            </a:pPr>
            <a:r>
              <a:rPr lang="en-IN" sz="2400" dirty="0">
                <a:latin typeface="Arial" pitchFamily="34" charset="0"/>
                <a:cs typeface="Arial" pitchFamily="34" charset="0"/>
              </a:rPr>
              <a:t>JUDGEMENT  OF END POINT </a:t>
            </a:r>
          </a:p>
          <a:p>
            <a:pPr>
              <a:buFont typeface="Wingdings" pitchFamily="2" charset="2"/>
              <a:buChar char="Ø"/>
            </a:pPr>
            <a:r>
              <a:rPr lang="en-IN" sz="2400" dirty="0">
                <a:latin typeface="Arial" pitchFamily="34" charset="0"/>
                <a:cs typeface="Arial" pitchFamily="34" charset="0"/>
              </a:rPr>
              <a:t>AREA &amp; MANPOWER</a:t>
            </a:r>
          </a:p>
          <a:p>
            <a:pPr>
              <a:buFont typeface="Wingdings" pitchFamily="2" charset="2"/>
              <a:buChar char="Ø"/>
            </a:pPr>
            <a:r>
              <a:rPr lang="en-IN" sz="2400" dirty="0">
                <a:latin typeface="Arial" pitchFamily="34" charset="0"/>
                <a:cs typeface="Arial" pitchFamily="34" charset="0"/>
              </a:rPr>
              <a:t>PROFIT</a:t>
            </a:r>
          </a:p>
          <a:p>
            <a:pPr>
              <a:buFont typeface="Wingdings" pitchFamily="2" charset="2"/>
              <a:buChar char="Ø"/>
            </a:pPr>
            <a:r>
              <a:rPr lang="en-IN" sz="2400" dirty="0">
                <a:latin typeface="Arial" pitchFamily="34" charset="0"/>
                <a:cs typeface="Arial" pitchFamily="34" charset="0"/>
              </a:rPr>
              <a:t>LICENSES</a:t>
            </a:r>
          </a:p>
          <a:p>
            <a:pPr>
              <a:buFont typeface="Wingdings" pitchFamily="2" charset="2"/>
              <a:buChar char="Ø"/>
            </a:pPr>
            <a:r>
              <a:rPr lang="en-IN" sz="2400" dirty="0">
                <a:latin typeface="Arial" pitchFamily="34" charset="0"/>
                <a:cs typeface="Arial" pitchFamily="34" charset="0"/>
              </a:rPr>
              <a:t>MARKET STRATEGY</a:t>
            </a:r>
          </a:p>
          <a:p>
            <a:pPr>
              <a:buFont typeface="Wingdings" pitchFamily="2" charset="2"/>
              <a:buChar char="Ø"/>
            </a:pPr>
            <a:r>
              <a:rPr lang="en-IN" sz="2400" dirty="0">
                <a:latin typeface="Arial" pitchFamily="34" charset="0"/>
                <a:cs typeface="Arial" pitchFamily="34" charset="0"/>
              </a:rPr>
              <a:t>REWARD AND PUNISHMENT</a:t>
            </a:r>
          </a:p>
          <a:p>
            <a:pPr>
              <a:buFont typeface="Wingdings" pitchFamily="2" charset="2"/>
              <a:buChar char="Ø"/>
            </a:pPr>
            <a:r>
              <a:rPr lang="en-IN" sz="2400" dirty="0">
                <a:latin typeface="Arial" pitchFamily="34" charset="0"/>
                <a:cs typeface="Arial" pitchFamily="34" charset="0"/>
              </a:rPr>
              <a:t>PLANT LAYOUT</a:t>
            </a:r>
            <a:endParaRPr lang="en-US" sz="24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4" name="Picture 3" descr="WhatsApp Image 2023-02-22 at 8.29.04 PM(1).jpeg"/>
          <p:cNvPicPr>
            <a:picLocks noChangeAspect="1"/>
          </p:cNvPicPr>
          <p:nvPr/>
        </p:nvPicPr>
        <p:blipFill>
          <a:blip r:embed="rId2"/>
          <a:stretch>
            <a:fillRect/>
          </a:stretch>
        </p:blipFill>
        <p:spPr>
          <a:xfrm>
            <a:off x="5572132" y="3052433"/>
            <a:ext cx="2714644" cy="1805327"/>
          </a:xfrm>
          <a:prstGeom prst="rect">
            <a:avLst/>
          </a:prstGeom>
          <a:ln w="12700">
            <a:solidFill>
              <a:schemeClr val="tx1"/>
            </a:solidFill>
          </a:ln>
        </p:spPr>
      </p:pic>
      <p:pic>
        <p:nvPicPr>
          <p:cNvPr id="6" name="Picture 5" descr="WhatsApp Image 2023-02-22 at 8.29.05 PM.jpeg"/>
          <p:cNvPicPr>
            <a:picLocks noChangeAspect="1"/>
          </p:cNvPicPr>
          <p:nvPr/>
        </p:nvPicPr>
        <p:blipFill>
          <a:blip r:embed="rId3"/>
          <a:stretch>
            <a:fillRect/>
          </a:stretch>
        </p:blipFill>
        <p:spPr>
          <a:xfrm>
            <a:off x="5572132" y="1071546"/>
            <a:ext cx="2714644" cy="1820152"/>
          </a:xfrm>
          <a:prstGeom prst="rect">
            <a:avLst/>
          </a:prstGeom>
          <a:ln w="19050">
            <a:solidFill>
              <a:schemeClr val="tx1"/>
            </a:solidFill>
          </a:ln>
        </p:spPr>
      </p:pic>
      <p:pic>
        <p:nvPicPr>
          <p:cNvPr id="7" name="Picture 6" descr="WhatsApp Image 2023-02-22 at 8.58.42 PM.jpeg"/>
          <p:cNvPicPr>
            <a:picLocks noChangeAspect="1"/>
          </p:cNvPicPr>
          <p:nvPr/>
        </p:nvPicPr>
        <p:blipFill>
          <a:blip r:embed="rId4"/>
          <a:stretch>
            <a:fillRect/>
          </a:stretch>
        </p:blipFill>
        <p:spPr>
          <a:xfrm>
            <a:off x="5572132" y="4976823"/>
            <a:ext cx="2714644" cy="1809763"/>
          </a:xfrm>
          <a:prstGeom prst="rect">
            <a:avLst/>
          </a:prstGeom>
          <a:ln w="12700">
            <a:solidFill>
              <a:schemeClr val="tx1"/>
            </a:solidFill>
          </a:ln>
        </p:spPr>
      </p:pic>
      <p:sp>
        <p:nvSpPr>
          <p:cNvPr id="9" name="Rectangle 8"/>
          <p:cNvSpPr/>
          <p:nvPr/>
        </p:nvSpPr>
        <p:spPr>
          <a:xfrm>
            <a:off x="0" y="285728"/>
            <a:ext cx="9144000" cy="584775"/>
          </a:xfrm>
          <a:prstGeom prst="rect">
            <a:avLst/>
          </a:prstGeom>
          <a:noFill/>
        </p:spPr>
        <p:txBody>
          <a:bodyPr wrap="square" lIns="91440" tIns="45720" rIns="91440" bIns="45720">
            <a:spAutoFit/>
          </a:bodyPr>
          <a:lstStyle/>
          <a:p>
            <a:pPr algn="ctr"/>
            <a:r>
              <a:rPr lang="en-IN" sz="3200" b="0" u="sng" cap="none" spc="0" dirty="0">
                <a:ln w="18415" cmpd="sng">
                  <a:solidFill>
                    <a:schemeClr val="tx1"/>
                  </a:solidFill>
                  <a:prstDash val="solid"/>
                </a:ln>
                <a:solidFill>
                  <a:schemeClr val="bg2">
                    <a:lumMod val="10000"/>
                  </a:schemeClr>
                </a:solidFill>
                <a:effectLst>
                  <a:outerShdw blurRad="63500" dir="3600000" algn="tl" rotWithShape="0">
                    <a:srgbClr val="000000">
                      <a:alpha val="70000"/>
                    </a:srgbClr>
                  </a:outerShdw>
                </a:effectLst>
                <a:latin typeface="Arial Black" pitchFamily="34" charset="0"/>
              </a:rPr>
              <a:t>APPLE</a:t>
            </a:r>
            <a:r>
              <a:rPr lang="en-IN" sz="3200" b="0" u="sng" cap="none" spc="0" dirty="0">
                <a:ln w="18415" cmpd="sng">
                  <a:solidFill>
                    <a:schemeClr val="tx1"/>
                  </a:solidFill>
                  <a:prstDash val="solid"/>
                </a:ln>
                <a:effectLst>
                  <a:outerShdw blurRad="63500" dir="3600000" algn="tl" rotWithShape="0">
                    <a:srgbClr val="000000">
                      <a:alpha val="70000"/>
                    </a:srgbClr>
                  </a:outerShdw>
                </a:effectLst>
                <a:latin typeface="Arial Black" pitchFamily="34" charset="0"/>
              </a:rPr>
              <a:t> </a:t>
            </a:r>
            <a:r>
              <a:rPr lang="en-IN" sz="3200" u="sng" dirty="0">
                <a:ln>
                  <a:solidFill>
                    <a:schemeClr val="tx1"/>
                  </a:solidFill>
                </a:ln>
                <a:latin typeface="Arial Black" pitchFamily="34" charset="0"/>
              </a:rPr>
              <a:t>MANUFACTURING BUSINESS</a:t>
            </a:r>
            <a:endParaRPr lang="en-US" sz="3200" b="0" u="sng" cap="none" spc="0" dirty="0">
              <a:ln>
                <a:solidFill>
                  <a:schemeClr val="tx1"/>
                </a:solidFill>
              </a:ln>
              <a:effectLst>
                <a:outerShdw blurRad="63500" dir="3600000" algn="tl" rotWithShape="0">
                  <a:srgbClr val="000000">
                    <a:alpha val="70000"/>
                  </a:srgbClr>
                </a:outerShdw>
              </a:effectLst>
              <a:latin typeface="Arial Black" pitchFamily="34"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64396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IN" sz="3600" b="0" cap="none" spc="0" dirty="0">
                <a:ln w="18415" cmpd="sng">
                  <a:solidFill>
                    <a:schemeClr val="tx1"/>
                  </a:solidFill>
                  <a:prstDash val="solid"/>
                </a:ln>
                <a:solidFill>
                  <a:schemeClr val="bg2">
                    <a:lumMod val="10000"/>
                  </a:schemeClr>
                </a:solidFill>
                <a:effectLst>
                  <a:outerShdw blurRad="63500" dir="3600000" algn="tl" rotWithShape="0">
                    <a:srgbClr val="000000">
                      <a:alpha val="70000"/>
                    </a:srgbClr>
                  </a:outerShdw>
                </a:effectLst>
              </a:rPr>
              <a:t>WHY DO WE USE APPLE JAM AS SUCH?</a:t>
            </a:r>
            <a:endParaRPr lang="en-US" sz="3600" b="0" cap="none" spc="0" dirty="0">
              <a:ln w="18415" cmpd="sng">
                <a:solidFill>
                  <a:schemeClr val="tx1"/>
                </a:solidFill>
                <a:prstDash val="solid"/>
              </a:ln>
              <a:solidFill>
                <a:schemeClr val="bg2">
                  <a:lumMod val="10000"/>
                </a:schemeClr>
              </a:solidFill>
              <a:effectLst>
                <a:outerShdw blurRad="63500" dir="3600000" algn="tl" rotWithShape="0">
                  <a:srgbClr val="000000">
                    <a:alpha val="70000"/>
                  </a:srgbClr>
                </a:outerShdw>
              </a:effectLst>
            </a:endParaRPr>
          </a:p>
        </p:txBody>
      </p:sp>
      <p:sp>
        <p:nvSpPr>
          <p:cNvPr id="3" name="Rectangle 2"/>
          <p:cNvSpPr/>
          <p:nvPr/>
        </p:nvSpPr>
        <p:spPr>
          <a:xfrm>
            <a:off x="0" y="1313811"/>
            <a:ext cx="9144000" cy="4401205"/>
          </a:xfrm>
          <a:prstGeom prst="rect">
            <a:avLst/>
          </a:prstGeom>
          <a:noFill/>
        </p:spPr>
        <p:txBody>
          <a:bodyPr wrap="square" lIns="91440" tIns="45720" rIns="91440" bIns="45720">
            <a:spAutoFit/>
          </a:bodyPr>
          <a:lstStyle/>
          <a:p>
            <a:pPr algn="just"/>
            <a:r>
              <a:rPr lang="en-IN" sz="2800" b="1" cap="none" spc="0" dirty="0">
                <a:ln w="12700">
                  <a:solidFill>
                    <a:schemeClr val="tx1"/>
                  </a:solidFill>
                  <a:prstDash val="solid"/>
                </a:ln>
                <a:solidFill>
                  <a:schemeClr val="bg2">
                    <a:lumMod val="10000"/>
                  </a:schemeClr>
                </a:solidFill>
                <a:effectLst>
                  <a:outerShdw blurRad="41275" dist="20320" dir="1800000" algn="tl" rotWithShape="0">
                    <a:srgbClr val="000000">
                      <a:alpha val="40000"/>
                    </a:srgbClr>
                  </a:outerShdw>
                </a:effectLst>
              </a:rPr>
              <a:t>         Apple (</a:t>
            </a:r>
            <a:r>
              <a:rPr lang="en-IN" sz="2800" b="1" i="1" cap="none" spc="0" dirty="0" err="1">
                <a:ln w="12700">
                  <a:solidFill>
                    <a:schemeClr val="tx1"/>
                  </a:solidFill>
                  <a:prstDash val="solid"/>
                </a:ln>
                <a:solidFill>
                  <a:schemeClr val="bg2">
                    <a:lumMod val="10000"/>
                  </a:schemeClr>
                </a:solidFill>
                <a:effectLst>
                  <a:outerShdw blurRad="41275" dist="20320" dir="1800000" algn="tl" rotWithShape="0">
                    <a:srgbClr val="000000">
                      <a:alpha val="40000"/>
                    </a:srgbClr>
                  </a:outerShdw>
                </a:effectLst>
              </a:rPr>
              <a:t>Malus</a:t>
            </a:r>
            <a:r>
              <a:rPr lang="en-IN" sz="2800" b="1" i="1" cap="none" spc="0" dirty="0">
                <a:ln w="12700">
                  <a:solidFill>
                    <a:schemeClr val="tx1"/>
                  </a:solidFill>
                  <a:prstDash val="solid"/>
                </a:ln>
                <a:solidFill>
                  <a:schemeClr val="bg2">
                    <a:lumMod val="10000"/>
                  </a:schemeClr>
                </a:solidFill>
                <a:effectLst>
                  <a:outerShdw blurRad="41275" dist="20320" dir="1800000" algn="tl" rotWithShape="0">
                    <a:srgbClr val="000000">
                      <a:alpha val="40000"/>
                    </a:srgbClr>
                  </a:outerShdw>
                </a:effectLst>
              </a:rPr>
              <a:t> </a:t>
            </a:r>
            <a:r>
              <a:rPr lang="en-IN" sz="2800" b="1" i="1" cap="none" spc="0" dirty="0" err="1">
                <a:ln w="12700">
                  <a:solidFill>
                    <a:schemeClr val="tx1"/>
                  </a:solidFill>
                  <a:prstDash val="solid"/>
                </a:ln>
                <a:solidFill>
                  <a:schemeClr val="bg2">
                    <a:lumMod val="10000"/>
                  </a:schemeClr>
                </a:solidFill>
                <a:effectLst>
                  <a:outerShdw blurRad="41275" dist="20320" dir="1800000" algn="tl" rotWithShape="0">
                    <a:srgbClr val="000000">
                      <a:alpha val="40000"/>
                    </a:srgbClr>
                  </a:outerShdw>
                </a:effectLst>
              </a:rPr>
              <a:t>domestica</a:t>
            </a:r>
            <a:r>
              <a:rPr lang="en-IN" sz="2800" b="1" cap="none" spc="0" dirty="0">
                <a:ln w="12700">
                  <a:solidFill>
                    <a:schemeClr val="tx1"/>
                  </a:solidFill>
                  <a:prstDash val="solid"/>
                </a:ln>
                <a:solidFill>
                  <a:schemeClr val="bg2">
                    <a:lumMod val="10000"/>
                  </a:schemeClr>
                </a:solidFill>
                <a:effectLst>
                  <a:outerShdw blurRad="41275" dist="20320" dir="1800000" algn="tl" rotWithShape="0">
                    <a:srgbClr val="000000">
                      <a:alpha val="40000"/>
                    </a:srgbClr>
                  </a:outerShdw>
                </a:effectLst>
              </a:rPr>
              <a:t>) is commercially the most important temperate fruit and is fourth among the most widely produced fruits in the world after banana, orange and grape.  Jam means the product prepared from sound, ripe, fresh, dehydrated, frozen or previously packed fruits including fruit juices, fruit pulp, fruit juice concentrate or dry fruit by boiling. Its pieces or pulp or puree with nutritive sweeteners namely sugar, dextrose, invert sugar or liquid glucose to a suitable consistency.  It may also contain fruit pieces and any other ingredients suitable to the products.</a:t>
            </a:r>
            <a:endParaRPr lang="en-US" sz="2800" b="1" cap="none" spc="0" dirty="0">
              <a:ln w="12700">
                <a:solidFill>
                  <a:schemeClr val="tx1"/>
                </a:solidFill>
                <a:prstDash val="solid"/>
              </a:ln>
              <a:solidFill>
                <a:schemeClr val="bg2">
                  <a:lumMod val="10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2844" y="285728"/>
            <a:ext cx="3857652"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285720" y="285728"/>
            <a:ext cx="3523722" cy="523220"/>
          </a:xfrm>
          <a:prstGeom prst="rect">
            <a:avLst/>
          </a:prstGeom>
          <a:noFill/>
        </p:spPr>
        <p:txBody>
          <a:bodyPr wrap="none" lIns="91440" tIns="45720" rIns="91440" bIns="45720">
            <a:spAutoFit/>
          </a:bodyPr>
          <a:lstStyle/>
          <a:p>
            <a:pPr algn="ctr"/>
            <a:r>
              <a:rPr lang="en-IN" sz="2800" b="1" i="1" u="sng" dirty="0">
                <a:latin typeface="Britannic Bold" pitchFamily="34" charset="0"/>
              </a:rPr>
              <a:t>BUSINESS RESEARCH</a:t>
            </a:r>
            <a:endParaRPr lang="en-US" sz="28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itannic Bold" pitchFamily="34" charset="0"/>
            </a:endParaRPr>
          </a:p>
        </p:txBody>
      </p:sp>
      <p:sp>
        <p:nvSpPr>
          <p:cNvPr id="3" name="Rectangle 2"/>
          <p:cNvSpPr/>
          <p:nvPr/>
        </p:nvSpPr>
        <p:spPr>
          <a:xfrm>
            <a:off x="571472" y="2643182"/>
            <a:ext cx="2610458" cy="2862322"/>
          </a:xfrm>
          <a:prstGeom prst="rect">
            <a:avLst/>
          </a:prstGeom>
          <a:noFill/>
        </p:spPr>
        <p:txBody>
          <a:bodyPr wrap="none" lIns="91440" tIns="45720" rIns="91440" bIns="45720">
            <a:spAutoFit/>
          </a:bodyPr>
          <a:lstStyle/>
          <a:p>
            <a:pPr>
              <a:buFont typeface="Wingdings" pitchFamily="2" charset="2"/>
              <a:buChar char="q"/>
            </a:pPr>
            <a:r>
              <a:rPr lang="en-IN" sz="3600" b="1" dirty="0">
                <a:effectLst>
                  <a:outerShdw blurRad="38100" dist="38100" dir="2700000" algn="tl">
                    <a:srgbClr val="000000">
                      <a:alpha val="43137"/>
                    </a:srgbClr>
                  </a:outerShdw>
                </a:effectLst>
              </a:rPr>
              <a:t>DEMAND</a:t>
            </a:r>
          </a:p>
          <a:p>
            <a:pPr>
              <a:buFont typeface="Wingdings" pitchFamily="2" charset="2"/>
              <a:buChar char="q"/>
            </a:pPr>
            <a:r>
              <a:rPr lang="en-IN" sz="3600" b="1" dirty="0">
                <a:effectLst>
                  <a:outerShdw blurRad="38100" dist="38100" dir="2700000" algn="tl">
                    <a:srgbClr val="000000">
                      <a:alpha val="43137"/>
                    </a:srgbClr>
                  </a:outerShdw>
                </a:effectLst>
              </a:rPr>
              <a:t>SUPPLY</a:t>
            </a:r>
          </a:p>
          <a:p>
            <a:pPr>
              <a:buFont typeface="Wingdings" pitchFamily="2" charset="2"/>
              <a:buChar char="q"/>
            </a:pPr>
            <a:r>
              <a:rPr lang="en-IN" sz="3600" b="1" dirty="0">
                <a:effectLst>
                  <a:outerShdw blurRad="38100" dist="38100" dir="2700000" algn="tl">
                    <a:srgbClr val="000000">
                      <a:alpha val="43137"/>
                    </a:srgbClr>
                  </a:outerShdw>
                </a:effectLst>
              </a:rPr>
              <a:t>PRICE</a:t>
            </a:r>
          </a:p>
          <a:p>
            <a:pPr>
              <a:buFont typeface="Wingdings" pitchFamily="2" charset="2"/>
              <a:buChar char="q"/>
            </a:pPr>
            <a:r>
              <a:rPr lang="en-IN" sz="3600" b="1" dirty="0">
                <a:effectLst>
                  <a:outerShdw blurRad="38100" dist="38100" dir="2700000" algn="tl">
                    <a:srgbClr val="000000">
                      <a:alpha val="43137"/>
                    </a:srgbClr>
                  </a:outerShdw>
                </a:effectLst>
              </a:rPr>
              <a:t>QUALITY</a:t>
            </a:r>
          </a:p>
          <a:p>
            <a:pPr>
              <a:buFont typeface="Wingdings" pitchFamily="2" charset="2"/>
              <a:buChar char="q"/>
            </a:pPr>
            <a:r>
              <a:rPr lang="en-IN" sz="3600" b="1" dirty="0">
                <a:effectLst>
                  <a:outerShdw blurRad="38100" dist="38100" dir="2700000" algn="tl">
                    <a:srgbClr val="000000">
                      <a:alpha val="43137"/>
                    </a:srgbClr>
                  </a:outerShdw>
                </a:effectLst>
              </a:rPr>
              <a:t>QUANTITY</a:t>
            </a:r>
            <a:endParaRPr lang="en-US" sz="3600" b="1" cap="none" spc="0"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pic>
        <p:nvPicPr>
          <p:cNvPr id="6" name="Picture 3" descr="R (1).jpeg"/>
          <p:cNvPicPr>
            <a:picLocks noChangeAspect="1"/>
          </p:cNvPicPr>
          <p:nvPr/>
        </p:nvPicPr>
        <p:blipFill>
          <a:blip r:embed="rId2" cstate="print"/>
          <a:stretch>
            <a:fillRect/>
          </a:stretch>
        </p:blipFill>
        <p:spPr>
          <a:xfrm>
            <a:off x="5486400" y="609600"/>
            <a:ext cx="2667000" cy="177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5" descr="gettyimages-490176010-1024x1024.jpg"/>
          <p:cNvPicPr>
            <a:picLocks noChangeAspect="1"/>
          </p:cNvPicPr>
          <p:nvPr/>
        </p:nvPicPr>
        <p:blipFill>
          <a:blip r:embed="rId3" cstate="print"/>
          <a:stretch>
            <a:fillRect/>
          </a:stretch>
        </p:blipFill>
        <p:spPr>
          <a:xfrm>
            <a:off x="3214678" y="2571744"/>
            <a:ext cx="3200400" cy="1745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Business-Research3-978x440.jpg"/>
          <p:cNvPicPr>
            <a:picLocks noChangeAspect="1"/>
          </p:cNvPicPr>
          <p:nvPr/>
        </p:nvPicPr>
        <p:blipFill>
          <a:blip r:embed="rId4"/>
          <a:stretch>
            <a:fillRect/>
          </a:stretch>
        </p:blipFill>
        <p:spPr>
          <a:xfrm>
            <a:off x="5105400" y="4800600"/>
            <a:ext cx="3352800" cy="1508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p:nvPr/>
        </p:nvSpPr>
        <p:spPr>
          <a:xfrm>
            <a:off x="142876" y="71414"/>
            <a:ext cx="4357686" cy="1214446"/>
          </a:xfrm>
          <a:prstGeom prst="horizontalScroll">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
        <p:nvSpPr>
          <p:cNvPr id="2" name="Rectangle 1"/>
          <p:cNvSpPr/>
          <p:nvPr/>
        </p:nvSpPr>
        <p:spPr>
          <a:xfrm>
            <a:off x="439729" y="214290"/>
            <a:ext cx="3703643" cy="923330"/>
          </a:xfrm>
          <a:prstGeom prst="rect">
            <a:avLst/>
          </a:prstGeom>
          <a:noFill/>
        </p:spPr>
        <p:txBody>
          <a:bodyPr wrap="none" lIns="91440" tIns="45720" rIns="91440" bIns="45720">
            <a:spAutoFit/>
          </a:bodyPr>
          <a:lstStyle/>
          <a:p>
            <a:pPr algn="ctr"/>
            <a:r>
              <a:rPr lang="en-IN" sz="5400" b="1" i="1" u="sng" dirty="0">
                <a:latin typeface="Britannic Bold" pitchFamily="34" charset="0"/>
              </a:rPr>
              <a:t>MACHINERY</a:t>
            </a:r>
            <a:endParaRPr lang="en-US" sz="54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itannic Bold" pitchFamily="34" charset="0"/>
            </a:endParaRPr>
          </a:p>
        </p:txBody>
      </p:sp>
      <p:sp>
        <p:nvSpPr>
          <p:cNvPr id="3" name="Rectangle 2"/>
          <p:cNvSpPr/>
          <p:nvPr/>
        </p:nvSpPr>
        <p:spPr>
          <a:xfrm>
            <a:off x="439729" y="2115533"/>
            <a:ext cx="5286380" cy="4401205"/>
          </a:xfrm>
          <a:prstGeom prst="rect">
            <a:avLst/>
          </a:prstGeom>
          <a:noFill/>
        </p:spPr>
        <p:txBody>
          <a:bodyPr wrap="square" lIns="91440" tIns="45720" rIns="91440" bIns="45720">
            <a:spAutoFit/>
          </a:bodyPr>
          <a:lstStyle/>
          <a:p>
            <a:endParaRPr lang="en-IN" sz="2000" dirty="0">
              <a:ln w="12700">
                <a:solidFill>
                  <a:schemeClr val="tx2">
                    <a:satMod val="155000"/>
                  </a:schemeClr>
                </a:solidFill>
                <a:prstDash val="solid"/>
              </a:ln>
            </a:endParaRPr>
          </a:p>
          <a:p>
            <a:pPr>
              <a:buFont typeface="Wingdings" pitchFamily="2" charset="2"/>
              <a:buChar char="v"/>
            </a:pPr>
            <a:r>
              <a:rPr lang="en-IN" sz="2000" dirty="0">
                <a:ln w="12700">
                  <a:solidFill>
                    <a:schemeClr val="tx2">
                      <a:satMod val="155000"/>
                    </a:schemeClr>
                  </a:solidFill>
                  <a:prstDash val="solid"/>
                </a:ln>
              </a:rPr>
              <a:t>Pulping</a:t>
            </a:r>
            <a:r>
              <a:rPr lang="en-US" sz="2000" dirty="0">
                <a:ln w="12700">
                  <a:solidFill>
                    <a:schemeClr val="tx2">
                      <a:satMod val="155000"/>
                    </a:schemeClr>
                  </a:solidFill>
                  <a:prstDash val="solid"/>
                </a:ln>
              </a:rPr>
              <a:t> Machine </a:t>
            </a:r>
          </a:p>
          <a:p>
            <a:pPr>
              <a:buFont typeface="Wingdings" pitchFamily="2" charset="2"/>
              <a:buChar char="v"/>
            </a:pPr>
            <a:r>
              <a:rPr lang="en-US" sz="2000" dirty="0">
                <a:ln w="12700">
                  <a:solidFill>
                    <a:schemeClr val="tx2">
                      <a:satMod val="155000"/>
                    </a:schemeClr>
                  </a:solidFill>
                  <a:prstDash val="solid"/>
                </a:ln>
              </a:rPr>
              <a:t>Slice Machine </a:t>
            </a:r>
          </a:p>
          <a:p>
            <a:pPr>
              <a:buFont typeface="Wingdings" pitchFamily="2" charset="2"/>
              <a:buChar char="v"/>
            </a:pPr>
            <a:r>
              <a:rPr lang="en-US" sz="2000" dirty="0">
                <a:ln w="12700">
                  <a:solidFill>
                    <a:schemeClr val="tx2">
                      <a:satMod val="155000"/>
                    </a:schemeClr>
                  </a:solidFill>
                  <a:prstDash val="solid"/>
                </a:ln>
              </a:rPr>
              <a:t>Baby Boiler </a:t>
            </a:r>
          </a:p>
          <a:p>
            <a:pPr>
              <a:buFont typeface="Wingdings" pitchFamily="2" charset="2"/>
              <a:buChar char="v"/>
            </a:pPr>
            <a:r>
              <a:rPr lang="en-US" sz="2000" dirty="0">
                <a:ln w="12700">
                  <a:solidFill>
                    <a:schemeClr val="tx2">
                      <a:satMod val="155000"/>
                    </a:schemeClr>
                  </a:solidFill>
                  <a:prstDash val="solid"/>
                </a:ln>
              </a:rPr>
              <a:t>Grinder </a:t>
            </a:r>
          </a:p>
          <a:p>
            <a:pPr>
              <a:buFont typeface="Wingdings" pitchFamily="2" charset="2"/>
              <a:buChar char="v"/>
            </a:pPr>
            <a:r>
              <a:rPr lang="en-US" sz="2000" dirty="0">
                <a:ln w="12700">
                  <a:solidFill>
                    <a:schemeClr val="tx2">
                      <a:satMod val="155000"/>
                    </a:schemeClr>
                  </a:solidFill>
                  <a:prstDash val="solid"/>
                </a:ln>
              </a:rPr>
              <a:t>Bottle Filling Machine </a:t>
            </a:r>
          </a:p>
          <a:p>
            <a:pPr>
              <a:buFont typeface="Wingdings" pitchFamily="2" charset="2"/>
              <a:buChar char="v"/>
            </a:pPr>
            <a:r>
              <a:rPr lang="en-US" sz="2000" dirty="0">
                <a:ln w="12700">
                  <a:solidFill>
                    <a:schemeClr val="tx2">
                      <a:satMod val="155000"/>
                    </a:schemeClr>
                  </a:solidFill>
                  <a:prstDash val="solid"/>
                </a:ln>
              </a:rPr>
              <a:t>Bottle Washing Machine </a:t>
            </a:r>
          </a:p>
          <a:p>
            <a:pPr>
              <a:buFont typeface="Wingdings" pitchFamily="2" charset="2"/>
              <a:buChar char="v"/>
            </a:pPr>
            <a:r>
              <a:rPr lang="en-US" sz="2000" dirty="0">
                <a:ln w="12700">
                  <a:solidFill>
                    <a:schemeClr val="tx2">
                      <a:satMod val="155000"/>
                    </a:schemeClr>
                  </a:solidFill>
                  <a:prstDash val="solid"/>
                </a:ln>
              </a:rPr>
              <a:t>Cap Sealing Equipment</a:t>
            </a:r>
            <a:endParaRPr lang="en-IN" sz="2000" dirty="0">
              <a:ln w="12700">
                <a:solidFill>
                  <a:schemeClr val="tx2">
                    <a:satMod val="155000"/>
                  </a:schemeClr>
                </a:solidFill>
                <a:prstDash val="solid"/>
              </a:ln>
            </a:endParaRPr>
          </a:p>
          <a:p>
            <a:pPr>
              <a:buFont typeface="Wingdings" pitchFamily="2" charset="2"/>
              <a:buChar char="v"/>
            </a:pPr>
            <a:r>
              <a:rPr lang="en-US" sz="2000" dirty="0">
                <a:ln w="12700">
                  <a:solidFill>
                    <a:schemeClr val="tx2">
                      <a:satMod val="155000"/>
                    </a:schemeClr>
                  </a:solidFill>
                  <a:prstDash val="solid"/>
                </a:ln>
              </a:rPr>
              <a:t> </a:t>
            </a:r>
            <a:r>
              <a:rPr lang="en-IN" sz="2000" dirty="0">
                <a:ln w="12700">
                  <a:solidFill>
                    <a:schemeClr val="tx2">
                      <a:satMod val="155000"/>
                    </a:schemeClr>
                  </a:solidFill>
                  <a:prstDash val="solid"/>
                </a:ln>
              </a:rPr>
              <a:t>Weighing</a:t>
            </a:r>
            <a:r>
              <a:rPr lang="en-US" sz="2000" dirty="0">
                <a:ln w="12700">
                  <a:solidFill>
                    <a:schemeClr val="tx2">
                      <a:satMod val="155000"/>
                    </a:schemeClr>
                  </a:solidFill>
                  <a:prstDash val="solid"/>
                </a:ln>
              </a:rPr>
              <a:t> Scales</a:t>
            </a:r>
          </a:p>
          <a:p>
            <a:pPr>
              <a:buFont typeface="Wingdings" pitchFamily="2" charset="2"/>
              <a:buChar char="v"/>
            </a:pPr>
            <a:r>
              <a:rPr lang="en-US" sz="2000" dirty="0">
                <a:ln w="12700">
                  <a:solidFill>
                    <a:schemeClr val="tx2">
                      <a:satMod val="155000"/>
                    </a:schemeClr>
                  </a:solidFill>
                  <a:prstDash val="solid"/>
                </a:ln>
              </a:rPr>
              <a:t>Stirrers </a:t>
            </a:r>
          </a:p>
          <a:p>
            <a:pPr>
              <a:buFont typeface="Wingdings" pitchFamily="2" charset="2"/>
              <a:buChar char="v"/>
            </a:pPr>
            <a:r>
              <a:rPr lang="en-US" sz="2000" dirty="0">
                <a:ln w="12700">
                  <a:solidFill>
                    <a:schemeClr val="tx2">
                      <a:satMod val="155000"/>
                    </a:schemeClr>
                  </a:solidFill>
                  <a:prstDash val="solid"/>
                </a:ln>
              </a:rPr>
              <a:t>Hand Gloves </a:t>
            </a:r>
          </a:p>
          <a:p>
            <a:pPr>
              <a:buFont typeface="Wingdings" pitchFamily="2" charset="2"/>
              <a:buChar char="v"/>
            </a:pPr>
            <a:r>
              <a:rPr lang="en-US" sz="2000" dirty="0">
                <a:ln w="12700">
                  <a:solidFill>
                    <a:schemeClr val="tx2">
                      <a:satMod val="155000"/>
                    </a:schemeClr>
                  </a:solidFill>
                  <a:prstDash val="solid"/>
                </a:ln>
              </a:rPr>
              <a:t>Ss Utensils</a:t>
            </a:r>
          </a:p>
          <a:p>
            <a:pPr>
              <a:buFont typeface="Wingdings" pitchFamily="2" charset="2"/>
              <a:buChar char="v"/>
            </a:pPr>
            <a:r>
              <a:rPr lang="en-US" sz="2000" dirty="0">
                <a:ln w="12700">
                  <a:solidFill>
                    <a:schemeClr val="tx2">
                      <a:satMod val="155000"/>
                    </a:schemeClr>
                  </a:solidFill>
                  <a:prstDash val="solid"/>
                </a:ln>
              </a:rPr>
              <a:t>Burner</a:t>
            </a:r>
            <a:endParaRPr lang="en-IN" sz="2000" dirty="0">
              <a:ln w="12700">
                <a:solidFill>
                  <a:schemeClr val="tx2">
                    <a:satMod val="155000"/>
                  </a:schemeClr>
                </a:solidFill>
                <a:prstDash val="solid"/>
              </a:ln>
            </a:endParaRPr>
          </a:p>
          <a:p>
            <a:pPr>
              <a:buFont typeface="Wingdings" pitchFamily="2" charset="2"/>
              <a:buChar char="v"/>
            </a:pPr>
            <a:r>
              <a:rPr lang="en-US" sz="2000" dirty="0">
                <a:ln w="12700">
                  <a:solidFill>
                    <a:schemeClr val="tx2">
                      <a:satMod val="155000"/>
                    </a:schemeClr>
                  </a:solidFill>
                  <a:prstDash val="solid"/>
                </a:ln>
              </a:rPr>
              <a:t> Test Equipment An another equipment</a:t>
            </a:r>
          </a:p>
        </p:txBody>
      </p:sp>
      <p:pic>
        <p:nvPicPr>
          <p:cNvPr id="4" name="Picture 3" descr="WhatsApp Image 2023-02-22 at 9.52.45 PM.jpeg"/>
          <p:cNvPicPr>
            <a:picLocks noChangeAspect="1"/>
          </p:cNvPicPr>
          <p:nvPr/>
        </p:nvPicPr>
        <p:blipFill>
          <a:blip r:embed="rId2"/>
          <a:stretch>
            <a:fillRect/>
          </a:stretch>
        </p:blipFill>
        <p:spPr>
          <a:xfrm>
            <a:off x="4643438" y="428604"/>
            <a:ext cx="2357454" cy="1859656"/>
          </a:xfrm>
          <a:prstGeom prst="rect">
            <a:avLst/>
          </a:prstGeom>
        </p:spPr>
      </p:pic>
      <p:pic>
        <p:nvPicPr>
          <p:cNvPr id="5" name="Picture 4" descr="WhatsApp Image 2023-02-22 at 9.52.47 PM.jpeg"/>
          <p:cNvPicPr>
            <a:picLocks noChangeAspect="1"/>
          </p:cNvPicPr>
          <p:nvPr/>
        </p:nvPicPr>
        <p:blipFill>
          <a:blip r:embed="rId3"/>
          <a:stretch>
            <a:fillRect/>
          </a:stretch>
        </p:blipFill>
        <p:spPr>
          <a:xfrm>
            <a:off x="7215206" y="500042"/>
            <a:ext cx="1714512" cy="1714512"/>
          </a:xfrm>
          <a:prstGeom prst="rect">
            <a:avLst/>
          </a:prstGeom>
        </p:spPr>
      </p:pic>
      <p:pic>
        <p:nvPicPr>
          <p:cNvPr id="6" name="Picture 5" descr="WhatsApp Image 2023-02-22 at 9.55.06 PM.jpeg"/>
          <p:cNvPicPr>
            <a:picLocks noChangeAspect="1"/>
          </p:cNvPicPr>
          <p:nvPr/>
        </p:nvPicPr>
        <p:blipFill>
          <a:blip r:embed="rId4"/>
          <a:stretch>
            <a:fillRect/>
          </a:stretch>
        </p:blipFill>
        <p:spPr>
          <a:xfrm>
            <a:off x="4572000" y="2500306"/>
            <a:ext cx="4401091" cy="1785950"/>
          </a:xfrm>
          <a:prstGeom prst="rect">
            <a:avLst/>
          </a:prstGeom>
        </p:spPr>
      </p:pic>
      <p:pic>
        <p:nvPicPr>
          <p:cNvPr id="7" name="Picture 6" descr="WhatsApp Image 2023-02-22 at 9.58.07 PM.jpeg"/>
          <p:cNvPicPr>
            <a:picLocks noChangeAspect="1"/>
          </p:cNvPicPr>
          <p:nvPr/>
        </p:nvPicPr>
        <p:blipFill>
          <a:blip r:embed="rId5"/>
          <a:stretch>
            <a:fillRect/>
          </a:stretch>
        </p:blipFill>
        <p:spPr>
          <a:xfrm>
            <a:off x="5715008" y="4429132"/>
            <a:ext cx="3003398" cy="2000264"/>
          </a:xfrm>
          <a:prstGeom prst="rect">
            <a:avLst/>
          </a:prstGeom>
        </p:spPr>
      </p:pic>
      <p:sp>
        <p:nvSpPr>
          <p:cNvPr id="9" name="Arrow: Right 8">
            <a:extLst>
              <a:ext uri="{FF2B5EF4-FFF2-40B4-BE49-F238E27FC236}">
                <a16:creationId xmlns:a16="http://schemas.microsoft.com/office/drawing/2014/main" id="{B31C9998-E228-0456-506C-2FFA32D13507}"/>
              </a:ext>
            </a:extLst>
          </p:cNvPr>
          <p:cNvSpPr/>
          <p:nvPr/>
        </p:nvSpPr>
        <p:spPr>
          <a:xfrm rot="10800000" flipV="1">
            <a:off x="-2642896" y="1428736"/>
            <a:ext cx="6165250" cy="68679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                                           </a:t>
            </a:r>
            <a:r>
              <a:rPr lang="en-GB" b="1">
                <a:solidFill>
                  <a:schemeClr val="tx1"/>
                </a:solidFill>
                <a:latin typeface="Algerian" pitchFamily="82" charset="0"/>
              </a:rPr>
              <a:t>Jam Production Requires: </a:t>
            </a:r>
            <a:endParaRPr lang="en-US" b="1">
              <a:solidFill>
                <a:schemeClr val="tx1"/>
              </a:solidFill>
              <a:latin typeface="Algerian" pitchFamily="82"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66).png"/>
          <p:cNvPicPr>
            <a:picLocks noChangeAspect="1"/>
          </p:cNvPicPr>
          <p:nvPr/>
        </p:nvPicPr>
        <p:blipFill>
          <a:blip r:embed="rId2"/>
          <a:srcRect l="13281" t="15261" r="28125" b="9702"/>
          <a:stretch>
            <a:fillRect/>
          </a:stretch>
        </p:blipFill>
        <p:spPr>
          <a:xfrm>
            <a:off x="-108426" y="749006"/>
            <a:ext cx="9523494" cy="6172244"/>
          </a:xfrm>
          <a:prstGeom prst="rect">
            <a:avLst/>
          </a:prstGeom>
        </p:spPr>
      </p:pic>
      <p:sp>
        <p:nvSpPr>
          <p:cNvPr id="3" name="Rectangle: Rounded Corners 2">
            <a:extLst>
              <a:ext uri="{FF2B5EF4-FFF2-40B4-BE49-F238E27FC236}">
                <a16:creationId xmlns:a16="http://schemas.microsoft.com/office/drawing/2014/main" id="{1CE02C11-C94B-7FC4-E827-5FC380A18DA4}"/>
              </a:ext>
            </a:extLst>
          </p:cNvPr>
          <p:cNvSpPr/>
          <p:nvPr/>
        </p:nvSpPr>
        <p:spPr>
          <a:xfrm>
            <a:off x="493435" y="1911236"/>
            <a:ext cx="4682234" cy="69754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Algerian" pitchFamily="82" charset="0"/>
              </a:rPr>
              <a:t>Capital 12-15 Lakhs</a:t>
            </a:r>
            <a:endParaRPr lang="en-US" sz="2400" b="1">
              <a:solidFill>
                <a:schemeClr val="tx1"/>
              </a:solidFill>
              <a:latin typeface="Algerian" pitchFamily="82"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0" y="428604"/>
            <a:ext cx="9144000" cy="1143008"/>
          </a:xfrm>
          <a:prstGeom prst="ribbon">
            <a:avLst>
              <a:gd name="adj1" fmla="val 16667"/>
              <a:gd name="adj2" fmla="val 530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2214546" y="669177"/>
            <a:ext cx="4570482" cy="830997"/>
          </a:xfrm>
          <a:prstGeom prst="rect">
            <a:avLst/>
          </a:prstGeom>
          <a:noFill/>
        </p:spPr>
        <p:txBody>
          <a:bodyPr wrap="none" lIns="91440" tIns="45720" rIns="91440" bIns="45720">
            <a:spAutoFit/>
          </a:bodyPr>
          <a:lstStyle/>
          <a:p>
            <a:pPr algn="ctr"/>
            <a:r>
              <a:rPr lang="en-IN" sz="4800" b="1" i="1" u="sng" dirty="0">
                <a:latin typeface="Britannic Bold" pitchFamily="34" charset="0"/>
              </a:rPr>
              <a:t>RAW MATERIALS</a:t>
            </a:r>
            <a:endParaRPr lang="en-US" sz="48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itannic Bold" pitchFamily="34" charset="0"/>
            </a:endParaRPr>
          </a:p>
        </p:txBody>
      </p:sp>
      <p:sp>
        <p:nvSpPr>
          <p:cNvPr id="7" name="TextBox 6">
            <a:extLst>
              <a:ext uri="{FF2B5EF4-FFF2-40B4-BE49-F238E27FC236}">
                <a16:creationId xmlns:a16="http://schemas.microsoft.com/office/drawing/2014/main" id="{5A34B76A-DC53-F46F-511E-D6710C394808}"/>
              </a:ext>
            </a:extLst>
          </p:cNvPr>
          <p:cNvSpPr txBox="1"/>
          <p:nvPr/>
        </p:nvSpPr>
        <p:spPr>
          <a:xfrm>
            <a:off x="978552" y="2690336"/>
            <a:ext cx="4876499" cy="2246769"/>
          </a:xfrm>
          <a:prstGeom prst="rect">
            <a:avLst/>
          </a:prstGeom>
          <a:noFill/>
        </p:spPr>
        <p:txBody>
          <a:bodyPr wrap="square" rtlCol="0">
            <a:spAutoFit/>
          </a:bodyPr>
          <a:lstStyle/>
          <a:p>
            <a:pPr marL="285750" indent="-285750" algn="l">
              <a:buFont typeface="Arial" panose="020B0604020202020204" pitchFamily="34" charset="0"/>
              <a:buChar char="•"/>
            </a:pPr>
            <a:r>
              <a:rPr lang="en-GB" sz="2800">
                <a:latin typeface="Baskerville Old Face" panose="02020602080505020303" pitchFamily="18" charset="0"/>
                <a:ea typeface="Amasis MT Pro Black" panose="02000000000000000000" pitchFamily="2" charset="0"/>
              </a:rPr>
              <a:t>Apple</a:t>
            </a:r>
          </a:p>
          <a:p>
            <a:pPr marL="285750" indent="-285750" algn="l">
              <a:buFont typeface="Arial" panose="020B0604020202020204" pitchFamily="34" charset="0"/>
              <a:buChar char="•"/>
            </a:pPr>
            <a:r>
              <a:rPr lang="en-GB" sz="2800">
                <a:latin typeface="Baskerville Old Face" panose="02020602080505020303" pitchFamily="18" charset="0"/>
                <a:ea typeface="Amasis MT Pro Black" panose="02000000000000000000" pitchFamily="2" charset="0"/>
              </a:rPr>
              <a:t>Water</a:t>
            </a:r>
          </a:p>
          <a:p>
            <a:pPr marL="285750" indent="-285750" algn="l">
              <a:buFont typeface="Arial" panose="020B0604020202020204" pitchFamily="34" charset="0"/>
              <a:buChar char="•"/>
            </a:pPr>
            <a:r>
              <a:rPr lang="en-GB" sz="2800">
                <a:latin typeface="Baskerville Old Face" panose="02020602080505020303" pitchFamily="18" charset="0"/>
                <a:ea typeface="Amasis MT Pro Black" panose="02000000000000000000" pitchFamily="2" charset="0"/>
              </a:rPr>
              <a:t>Sugar</a:t>
            </a:r>
          </a:p>
          <a:p>
            <a:pPr marL="285750" indent="-285750" algn="l">
              <a:buFont typeface="Arial" panose="020B0604020202020204" pitchFamily="34" charset="0"/>
              <a:buChar char="•"/>
            </a:pPr>
            <a:r>
              <a:rPr lang="en-GB" sz="2800">
                <a:latin typeface="Baskerville Old Face" panose="02020602080505020303" pitchFamily="18" charset="0"/>
                <a:ea typeface="Amasis MT Pro Black" panose="02000000000000000000" pitchFamily="2" charset="0"/>
              </a:rPr>
              <a:t>Bottle (plastic+glass)</a:t>
            </a:r>
          </a:p>
          <a:p>
            <a:pPr marL="285750" indent="-285750" algn="l">
              <a:buFont typeface="Arial" panose="020B0604020202020204" pitchFamily="34" charset="0"/>
              <a:buChar char="•"/>
            </a:pPr>
            <a:r>
              <a:rPr lang="en-GB" sz="2800">
                <a:latin typeface="Baskerville Old Face" panose="02020602080505020303" pitchFamily="18" charset="0"/>
                <a:ea typeface="Amasis MT Pro Black" panose="02000000000000000000" pitchFamily="2" charset="0"/>
              </a:rPr>
              <a:t>Preservatives &amp; Flavours</a:t>
            </a:r>
            <a:endParaRPr lang="en-US" sz="2800">
              <a:latin typeface="Baskerville Old Face" panose="02020602080505020303" pitchFamily="18" charset="0"/>
              <a:ea typeface="Amasis MT Pro Black" panose="02000000000000000000" pitchFamily="2"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0232" y="142852"/>
            <a:ext cx="5143536"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2071670" y="142852"/>
            <a:ext cx="5072066" cy="523220"/>
          </a:xfrm>
          <a:prstGeom prst="rect">
            <a:avLst/>
          </a:prstGeom>
          <a:noFill/>
        </p:spPr>
        <p:txBody>
          <a:bodyPr wrap="square" lIns="91440" tIns="45720" rIns="91440" bIns="45720">
            <a:spAutoFit/>
          </a:bodyPr>
          <a:lstStyle/>
          <a:p>
            <a:r>
              <a:rPr lang="en-IN" sz="2800" b="1" u="sng" dirty="0">
                <a:latin typeface="Britannic Bold" pitchFamily="34" charset="0"/>
              </a:rPr>
              <a:t>MANUFACTURING FLOW CHART</a:t>
            </a:r>
          </a:p>
        </p:txBody>
      </p:sp>
      <p:sp>
        <p:nvSpPr>
          <p:cNvPr id="8" name="Rounded Rectangle 7"/>
          <p:cNvSpPr/>
          <p:nvPr/>
        </p:nvSpPr>
        <p:spPr>
          <a:xfrm>
            <a:off x="1571604" y="1428736"/>
            <a:ext cx="1714512" cy="500066"/>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ln>
                  <a:solidFill>
                    <a:schemeClr val="tx1"/>
                  </a:solidFill>
                </a:ln>
                <a:solidFill>
                  <a:schemeClr val="tx1"/>
                </a:solidFill>
              </a:rPr>
              <a:t>Washing</a:t>
            </a:r>
          </a:p>
        </p:txBody>
      </p:sp>
      <p:sp>
        <p:nvSpPr>
          <p:cNvPr id="9" name="Rounded Rectangle 8"/>
          <p:cNvSpPr/>
          <p:nvPr/>
        </p:nvSpPr>
        <p:spPr>
          <a:xfrm>
            <a:off x="1214414" y="2500306"/>
            <a:ext cx="2428892" cy="92869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a:solidFill>
                    <a:schemeClr val="tx1"/>
                  </a:solidFill>
                </a:ln>
                <a:solidFill>
                  <a:schemeClr val="bg2">
                    <a:lumMod val="10000"/>
                  </a:schemeClr>
                </a:solidFill>
              </a:rPr>
              <a:t>Removal of skin, pulping (colloidal  Mill)and  filtering</a:t>
            </a:r>
          </a:p>
        </p:txBody>
      </p:sp>
      <p:sp>
        <p:nvSpPr>
          <p:cNvPr id="10" name="Rounded Rectangle 9"/>
          <p:cNvSpPr/>
          <p:nvPr/>
        </p:nvSpPr>
        <p:spPr>
          <a:xfrm>
            <a:off x="1142976" y="4071942"/>
            <a:ext cx="2643206" cy="857256"/>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a:solidFill>
                    <a:schemeClr val="tx1"/>
                  </a:solidFill>
                </a:ln>
                <a:solidFill>
                  <a:schemeClr val="bg2">
                    <a:lumMod val="10000"/>
                  </a:schemeClr>
                </a:solidFill>
              </a:rPr>
              <a:t>Addition of  sugar(sugar and pectin –dissolved in little water )</a:t>
            </a:r>
          </a:p>
        </p:txBody>
      </p:sp>
      <p:sp>
        <p:nvSpPr>
          <p:cNvPr id="11" name="Rounded Rectangle 10"/>
          <p:cNvSpPr/>
          <p:nvPr/>
        </p:nvSpPr>
        <p:spPr>
          <a:xfrm>
            <a:off x="1142976" y="5572140"/>
            <a:ext cx="2500330" cy="107157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a:solidFill>
                    <a:schemeClr val="tx1"/>
                  </a:solidFill>
                </a:ln>
                <a:solidFill>
                  <a:schemeClr val="bg2">
                    <a:lumMod val="10000"/>
                  </a:schemeClr>
                </a:solidFill>
              </a:rPr>
              <a:t>Boiling with continuous stirring, Addition of citric acid </a:t>
            </a:r>
          </a:p>
        </p:txBody>
      </p:sp>
      <p:sp>
        <p:nvSpPr>
          <p:cNvPr id="12" name="Rounded Rectangle 11"/>
          <p:cNvSpPr/>
          <p:nvPr/>
        </p:nvSpPr>
        <p:spPr>
          <a:xfrm>
            <a:off x="5214942" y="5643554"/>
            <a:ext cx="2571768" cy="1214446"/>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a:solidFill>
                    <a:schemeClr val="tx1"/>
                  </a:solidFill>
                </a:ln>
                <a:solidFill>
                  <a:schemeClr val="bg2">
                    <a:lumMod val="10000"/>
                  </a:schemeClr>
                </a:solidFill>
              </a:rPr>
              <a:t>judging end point by further cooking (105°temp, 65° </a:t>
            </a:r>
            <a:r>
              <a:rPr lang="en-IN" dirty="0" err="1">
                <a:ln>
                  <a:solidFill>
                    <a:schemeClr val="tx1"/>
                  </a:solidFill>
                </a:ln>
                <a:solidFill>
                  <a:schemeClr val="bg2">
                    <a:lumMod val="10000"/>
                  </a:schemeClr>
                </a:solidFill>
              </a:rPr>
              <a:t>brix</a:t>
            </a:r>
            <a:r>
              <a:rPr lang="en-IN" dirty="0">
                <a:ln>
                  <a:solidFill>
                    <a:schemeClr val="tx1"/>
                  </a:solidFill>
                </a:ln>
                <a:solidFill>
                  <a:schemeClr val="bg2">
                    <a:lumMod val="10000"/>
                  </a:schemeClr>
                </a:solidFill>
              </a:rPr>
              <a:t>, sheet test &amp; drop test )</a:t>
            </a:r>
          </a:p>
        </p:txBody>
      </p:sp>
      <p:sp>
        <p:nvSpPr>
          <p:cNvPr id="13" name="Rounded Rectangle 12"/>
          <p:cNvSpPr/>
          <p:nvPr/>
        </p:nvSpPr>
        <p:spPr>
          <a:xfrm>
            <a:off x="5357818" y="4000504"/>
            <a:ext cx="2643206" cy="107157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a:solidFill>
                    <a:schemeClr val="tx1"/>
                  </a:solidFill>
                </a:ln>
                <a:solidFill>
                  <a:schemeClr val="bg2">
                    <a:lumMod val="10000"/>
                  </a:schemeClr>
                </a:solidFill>
              </a:rPr>
              <a:t>Addition of preservative and colour (for commercial purpose )</a:t>
            </a:r>
          </a:p>
        </p:txBody>
      </p:sp>
      <p:sp>
        <p:nvSpPr>
          <p:cNvPr id="14" name="Rounded Rectangle 13"/>
          <p:cNvSpPr/>
          <p:nvPr/>
        </p:nvSpPr>
        <p:spPr>
          <a:xfrm>
            <a:off x="5286380" y="2500306"/>
            <a:ext cx="2214578" cy="100010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a:solidFill>
                    <a:schemeClr val="tx1"/>
                  </a:solidFill>
                </a:ln>
                <a:solidFill>
                  <a:schemeClr val="bg2">
                    <a:lumMod val="10000"/>
                  </a:schemeClr>
                </a:solidFill>
              </a:rPr>
              <a:t>Filling hot into sterilized bottles</a:t>
            </a:r>
          </a:p>
        </p:txBody>
      </p:sp>
      <p:sp>
        <p:nvSpPr>
          <p:cNvPr id="15" name="Rounded Rectangle 14"/>
          <p:cNvSpPr/>
          <p:nvPr/>
        </p:nvSpPr>
        <p:spPr>
          <a:xfrm>
            <a:off x="4929190" y="1071546"/>
            <a:ext cx="2786082" cy="857256"/>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a:solidFill>
                    <a:schemeClr val="tx1"/>
                  </a:solidFill>
                </a:ln>
                <a:solidFill>
                  <a:schemeClr val="bg2">
                    <a:lumMod val="10000"/>
                  </a:schemeClr>
                </a:solidFill>
              </a:rPr>
              <a:t>Bottling,  labelling , and storage</a:t>
            </a:r>
          </a:p>
          <a:p>
            <a:pPr algn="ctr"/>
            <a:endParaRPr lang="en-IN" dirty="0">
              <a:ln>
                <a:solidFill>
                  <a:schemeClr val="tx1"/>
                </a:solidFill>
              </a:ln>
              <a:solidFill>
                <a:schemeClr val="bg2">
                  <a:lumMod val="10000"/>
                </a:schemeClr>
              </a:solidFill>
            </a:endParaRPr>
          </a:p>
        </p:txBody>
      </p:sp>
      <p:sp>
        <p:nvSpPr>
          <p:cNvPr id="16" name="Rectangle 15"/>
          <p:cNvSpPr/>
          <p:nvPr/>
        </p:nvSpPr>
        <p:spPr>
          <a:xfrm>
            <a:off x="285720" y="857232"/>
            <a:ext cx="4092787" cy="523220"/>
          </a:xfrm>
          <a:prstGeom prst="rect">
            <a:avLst/>
          </a:prstGeom>
          <a:solidFill>
            <a:srgbClr val="002060"/>
          </a:solidFill>
        </p:spPr>
        <p:txBody>
          <a:bodyPr wrap="none">
            <a:spAutoFit/>
          </a:bodyPr>
          <a:lstStyle/>
          <a:p>
            <a:pPr algn="ctr"/>
            <a:r>
              <a:rPr lang="en-IN" sz="2800" b="1" dirty="0">
                <a:solidFill>
                  <a:schemeClr val="bg1"/>
                </a:solidFill>
              </a:rPr>
              <a:t>Selection of ripened apple</a:t>
            </a:r>
          </a:p>
        </p:txBody>
      </p:sp>
      <p:sp>
        <p:nvSpPr>
          <p:cNvPr id="21" name="Down Arrow 20"/>
          <p:cNvSpPr/>
          <p:nvPr/>
        </p:nvSpPr>
        <p:spPr>
          <a:xfrm>
            <a:off x="2285984" y="2000240"/>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Down Arrow 21"/>
          <p:cNvSpPr/>
          <p:nvPr/>
        </p:nvSpPr>
        <p:spPr>
          <a:xfrm>
            <a:off x="2357422" y="5000636"/>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Down Arrow 22"/>
          <p:cNvSpPr/>
          <p:nvPr/>
        </p:nvSpPr>
        <p:spPr>
          <a:xfrm>
            <a:off x="2357422" y="3500438"/>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ight Arrow 23"/>
          <p:cNvSpPr/>
          <p:nvPr/>
        </p:nvSpPr>
        <p:spPr>
          <a:xfrm>
            <a:off x="3786182" y="5786454"/>
            <a:ext cx="714380" cy="35719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Up Arrow 24"/>
          <p:cNvSpPr/>
          <p:nvPr/>
        </p:nvSpPr>
        <p:spPr>
          <a:xfrm>
            <a:off x="6286512" y="5143512"/>
            <a:ext cx="214314" cy="428628"/>
          </a:xfrm>
          <a:prstGeom prst="up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Up Arrow 25"/>
          <p:cNvSpPr/>
          <p:nvPr/>
        </p:nvSpPr>
        <p:spPr>
          <a:xfrm>
            <a:off x="6143636" y="2000240"/>
            <a:ext cx="214314" cy="428628"/>
          </a:xfrm>
          <a:prstGeom prst="up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Up Arrow 26"/>
          <p:cNvSpPr/>
          <p:nvPr/>
        </p:nvSpPr>
        <p:spPr>
          <a:xfrm>
            <a:off x="6357950" y="3571876"/>
            <a:ext cx="214314" cy="428628"/>
          </a:xfrm>
          <a:prstGeom prst="up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165</TotalTime>
  <Words>492</Words>
  <Application>Microsoft Office PowerPoint</Application>
  <PresentationFormat>On-screen Show (4:3)</PresentationFormat>
  <Paragraphs>101</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Algerian</vt:lpstr>
      <vt:lpstr>Amasis MT Pro Black</vt:lpstr>
      <vt:lpstr>Arial</vt:lpstr>
      <vt:lpstr>Arial Black</vt:lpstr>
      <vt:lpstr>Baskerville Old Face</vt:lpstr>
      <vt:lpstr>Bodoni MT Black</vt:lpstr>
      <vt:lpstr>Britannic Bold</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Ayan</cp:lastModifiedBy>
  <cp:revision>33</cp:revision>
  <dcterms:created xsi:type="dcterms:W3CDTF">2023-02-22T15:02:07Z</dcterms:created>
  <dcterms:modified xsi:type="dcterms:W3CDTF">2023-12-29T04:37:33Z</dcterms:modified>
</cp:coreProperties>
</file>